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 Id="rId3" Type="http://schemas.openxmlformats.org/officeDocument/2006/relationships/image" Target="../media/image1.png"/><Relationship Id="rId4" Type="http://schemas.openxmlformats.org/officeDocument/2006/relationships/image" Target="../media/image1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3.png"/><Relationship Id="rId5"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2.jpeg"/><Relationship Id="rId4" Type="http://schemas.openxmlformats.org/officeDocument/2006/relationships/image" Target="../media/image7.tif"/><Relationship Id="rId5" Type="http://schemas.openxmlformats.org/officeDocument/2006/relationships/image" Target="../media/image1.png"/><Relationship Id="rId6" Type="http://schemas.openxmlformats.org/officeDocument/2006/relationships/image" Target="../media/image8.tif"/><Relationship Id="rId7" Type="http://schemas.openxmlformats.org/officeDocument/2006/relationships/image" Target="../media/image9.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 Id="rId3"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Rectangle"/>
          <p:cNvSpPr/>
          <p:nvPr/>
        </p:nvSpPr>
        <p:spPr>
          <a:xfrm>
            <a:off x="-6069" y="-803"/>
            <a:ext cx="24396138" cy="8150169"/>
          </a:xfrm>
          <a:prstGeom prst="rect">
            <a:avLst/>
          </a:prstGeom>
          <a:solidFill>
            <a:srgbClr val="335A6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 name="Adventist Discovery Centre"/>
          <p:cNvSpPr txBox="1"/>
          <p:nvPr>
            <p:ph type="ctrTitle"/>
          </p:nvPr>
        </p:nvSpPr>
        <p:spPr>
          <a:xfrm>
            <a:off x="1596982" y="2757586"/>
            <a:ext cx="21971004" cy="4283010"/>
          </a:xfrm>
          <a:prstGeom prst="rect">
            <a:avLst/>
          </a:prstGeom>
        </p:spPr>
        <p:txBody>
          <a:bodyPr/>
          <a:lstStyle>
            <a:lvl1pPr>
              <a:defRPr>
                <a:solidFill>
                  <a:srgbClr val="FFFFFF"/>
                </a:solidFill>
              </a:defRPr>
            </a:lvl1pPr>
          </a:lstStyle>
          <a:p>
            <a:pPr/>
            <a:r>
              <a:t>Adventist Discovery Centre</a:t>
            </a:r>
          </a:p>
        </p:txBody>
      </p:sp>
      <p:pic>
        <p:nvPicPr>
          <p:cNvPr id="153" name="logo_ADC.png" descr="logo_ADC.png"/>
          <p:cNvPicPr>
            <a:picLocks noChangeAspect="1"/>
          </p:cNvPicPr>
          <p:nvPr/>
        </p:nvPicPr>
        <p:blipFill>
          <a:blip r:embed="rId2">
            <a:extLst/>
          </a:blip>
          <a:stretch>
            <a:fillRect/>
          </a:stretch>
        </p:blipFill>
        <p:spPr>
          <a:xfrm>
            <a:off x="13967110" y="9414403"/>
            <a:ext cx="9781387" cy="395103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HE 4 ADC VECTORS"/>
          <p:cNvSpPr txBox="1"/>
          <p:nvPr/>
        </p:nvSpPr>
        <p:spPr>
          <a:xfrm>
            <a:off x="2009730" y="1662551"/>
            <a:ext cx="14840408"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THE 4 ADC VECTORS</a:t>
            </a:r>
          </a:p>
        </p:txBody>
      </p:sp>
      <p:sp>
        <p:nvSpPr>
          <p:cNvPr id="221" name="online and mailed courses…"/>
          <p:cNvSpPr txBox="1"/>
          <p:nvPr/>
        </p:nvSpPr>
        <p:spPr>
          <a:xfrm>
            <a:off x="2009730" y="4577303"/>
            <a:ext cx="17264730" cy="7812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38200" indent="-838200" algn="l">
              <a:spcBef>
                <a:spcPts val="4500"/>
              </a:spcBef>
              <a:buSzPct val="123000"/>
              <a:buChar char="•"/>
              <a:defRPr sz="6600">
                <a:solidFill>
                  <a:srgbClr val="000000"/>
                </a:solidFill>
              </a:defRPr>
            </a:pPr>
            <a:r>
              <a:t>online and mailed courses</a:t>
            </a:r>
          </a:p>
          <a:p>
            <a:pPr marL="838200" indent="-838200" algn="l">
              <a:spcBef>
                <a:spcPts val="4500"/>
              </a:spcBef>
              <a:buSzPct val="123000"/>
              <a:buChar char="•"/>
              <a:defRPr sz="6600">
                <a:solidFill>
                  <a:srgbClr val="000000"/>
                </a:solidFill>
              </a:defRPr>
            </a:pPr>
            <a:r>
              <a:t>articles, books along with other valued </a:t>
            </a:r>
            <a:br/>
            <a:r>
              <a:t>     digital media resources</a:t>
            </a:r>
          </a:p>
          <a:p>
            <a:pPr marL="838200" indent="-838200" algn="l">
              <a:spcBef>
                <a:spcPts val="4500"/>
              </a:spcBef>
              <a:buSzPct val="123000"/>
              <a:buChar char="•"/>
              <a:defRPr sz="6600">
                <a:solidFill>
                  <a:srgbClr val="000000"/>
                </a:solidFill>
              </a:defRPr>
            </a:pPr>
            <a:r>
              <a:t>the FreeBible programme</a:t>
            </a:r>
          </a:p>
          <a:p>
            <a:pPr marL="838200" indent="-838200" algn="l">
              <a:spcBef>
                <a:spcPts val="4500"/>
              </a:spcBef>
              <a:buSzPct val="123000"/>
              <a:buChar char="•"/>
              <a:defRPr sz="6600">
                <a:solidFill>
                  <a:srgbClr val="000000"/>
                </a:solidFill>
              </a:defRPr>
            </a:pPr>
            <a:r>
              <a:t>social network communities for </a:t>
            </a:r>
            <a:br/>
            <a:r>
              <a:t>     interactive studies</a:t>
            </a:r>
          </a:p>
        </p:txBody>
      </p:sp>
      <p:sp>
        <p:nvSpPr>
          <p:cNvPr id="222"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23"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rot="20887577">
            <a:off x="11597196" y="5329305"/>
            <a:ext cx="11281723" cy="6347519"/>
          </a:xfrm>
          <a:prstGeom prst="rect">
            <a:avLst/>
          </a:prstGeom>
          <a:ln w="12700">
            <a:miter lim="400000"/>
          </a:ln>
        </p:spPr>
      </p:pic>
      <p:sp>
        <p:nvSpPr>
          <p:cNvPr id="226" name="1. ADC COURSES"/>
          <p:cNvSpPr txBox="1"/>
          <p:nvPr/>
        </p:nvSpPr>
        <p:spPr>
          <a:xfrm>
            <a:off x="2009730" y="1662551"/>
            <a:ext cx="12201907"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1. ADC </a:t>
            </a:r>
            <a:r>
              <a:rPr>
                <a:solidFill>
                  <a:srgbClr val="A4C956"/>
                </a:solidFill>
              </a:rPr>
              <a:t>COURSES</a:t>
            </a:r>
          </a:p>
        </p:txBody>
      </p:sp>
      <p:sp>
        <p:nvSpPr>
          <p:cNvPr id="227" name="Spirituality…"/>
          <p:cNvSpPr txBox="1"/>
          <p:nvPr/>
        </p:nvSpPr>
        <p:spPr>
          <a:xfrm>
            <a:off x="2009730" y="4577303"/>
            <a:ext cx="17264730" cy="7380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38200" indent="-838200" algn="l">
              <a:spcBef>
                <a:spcPts val="4500"/>
              </a:spcBef>
              <a:buSzPct val="123000"/>
              <a:buChar char="•"/>
              <a:defRPr sz="6600">
                <a:solidFill>
                  <a:srgbClr val="000000"/>
                </a:solidFill>
              </a:defRPr>
            </a:pPr>
            <a:r>
              <a:t>Spirituality</a:t>
            </a:r>
          </a:p>
          <a:p>
            <a:pPr marL="838200" indent="-838200" algn="l">
              <a:spcBef>
                <a:spcPts val="4500"/>
              </a:spcBef>
              <a:buSzPct val="123000"/>
              <a:buChar char="•"/>
              <a:defRPr sz="6600">
                <a:solidFill>
                  <a:srgbClr val="000000"/>
                </a:solidFill>
              </a:defRPr>
            </a:pPr>
            <a:r>
              <a:t>Jesus Christ</a:t>
            </a:r>
          </a:p>
          <a:p>
            <a:pPr marL="838200" indent="-838200" algn="l">
              <a:spcBef>
                <a:spcPts val="4500"/>
              </a:spcBef>
              <a:buSzPct val="123000"/>
              <a:buChar char="•"/>
              <a:defRPr sz="6600">
                <a:solidFill>
                  <a:srgbClr val="000000"/>
                </a:solidFill>
              </a:defRPr>
            </a:pPr>
            <a:r>
              <a:t>Faiths/Archaeology</a:t>
            </a:r>
          </a:p>
          <a:p>
            <a:pPr marL="838200" indent="-838200" algn="l">
              <a:spcBef>
                <a:spcPts val="4500"/>
              </a:spcBef>
              <a:buSzPct val="123000"/>
              <a:buChar char="•"/>
              <a:defRPr sz="6600">
                <a:solidFill>
                  <a:srgbClr val="000000"/>
                </a:solidFill>
              </a:defRPr>
            </a:pPr>
            <a:r>
              <a:t>Health</a:t>
            </a:r>
          </a:p>
          <a:p>
            <a:pPr marL="838200" indent="-838200" algn="l">
              <a:spcBef>
                <a:spcPts val="4500"/>
              </a:spcBef>
              <a:buSzPct val="123000"/>
              <a:buChar char="•"/>
              <a:defRPr sz="6600">
                <a:solidFill>
                  <a:srgbClr val="000000"/>
                </a:solidFill>
              </a:defRPr>
            </a:pPr>
            <a:r>
              <a:t>Juniors</a:t>
            </a:r>
          </a:p>
        </p:txBody>
      </p:sp>
      <p:sp>
        <p:nvSpPr>
          <p:cNvPr id="228"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29"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B49F6924-718D-4425-B15C-A16A5197211D.jpeg" descr="B49F6924-718D-4425-B15C-A16A5197211D.jpeg"/>
          <p:cNvPicPr>
            <a:picLocks noChangeAspect="1"/>
          </p:cNvPicPr>
          <p:nvPr/>
        </p:nvPicPr>
        <p:blipFill>
          <a:blip r:embed="rId2">
            <a:extLst/>
          </a:blip>
          <a:stretch>
            <a:fillRect/>
          </a:stretch>
        </p:blipFill>
        <p:spPr>
          <a:xfrm rot="20893445">
            <a:off x="11637842" y="4477368"/>
            <a:ext cx="8831415" cy="6867395"/>
          </a:xfrm>
          <a:prstGeom prst="rect">
            <a:avLst/>
          </a:prstGeom>
          <a:ln w="12700">
            <a:miter lim="400000"/>
          </a:ln>
          <a:effectLst>
            <a:outerShdw sx="100000" sy="100000" kx="0" ky="0" algn="b" rotWithShape="0" blurRad="63500" dist="25400" dir="5400000">
              <a:srgbClr val="000000">
                <a:alpha val="50000"/>
              </a:srgbClr>
            </a:outerShdw>
          </a:effectLst>
        </p:spPr>
      </p:pic>
      <p:sp>
        <p:nvSpPr>
          <p:cNvPr id="232" name="2. ADC RESOURCES"/>
          <p:cNvSpPr txBox="1"/>
          <p:nvPr/>
        </p:nvSpPr>
        <p:spPr>
          <a:xfrm>
            <a:off x="2009730" y="1662551"/>
            <a:ext cx="14161263"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2. ADC </a:t>
            </a:r>
            <a:r>
              <a:rPr>
                <a:solidFill>
                  <a:srgbClr val="A4C956"/>
                </a:solidFill>
              </a:rPr>
              <a:t>RESOURCES</a:t>
            </a:r>
          </a:p>
        </p:txBody>
      </p:sp>
      <p:sp>
        <p:nvSpPr>
          <p:cNvPr id="233" name="Articles…"/>
          <p:cNvSpPr txBox="1"/>
          <p:nvPr/>
        </p:nvSpPr>
        <p:spPr>
          <a:xfrm>
            <a:off x="2009730" y="4577303"/>
            <a:ext cx="10664003" cy="7380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38200" indent="-838200" algn="l">
              <a:spcBef>
                <a:spcPts val="4500"/>
              </a:spcBef>
              <a:buSzPct val="123000"/>
              <a:buChar char="•"/>
              <a:defRPr sz="6600">
                <a:solidFill>
                  <a:srgbClr val="000000"/>
                </a:solidFill>
              </a:defRPr>
            </a:pPr>
            <a:r>
              <a:t>Articles</a:t>
            </a:r>
          </a:p>
          <a:p>
            <a:pPr marL="838200" indent="-838200" algn="l">
              <a:spcBef>
                <a:spcPts val="4500"/>
              </a:spcBef>
              <a:buSzPct val="123000"/>
              <a:buChar char="•"/>
              <a:defRPr sz="6600">
                <a:solidFill>
                  <a:srgbClr val="000000"/>
                </a:solidFill>
              </a:defRPr>
            </a:pPr>
            <a:r>
              <a:t>Books</a:t>
            </a:r>
          </a:p>
          <a:p>
            <a:pPr marL="838200" indent="-838200" algn="l">
              <a:spcBef>
                <a:spcPts val="4500"/>
              </a:spcBef>
              <a:buSzPct val="123000"/>
              <a:buChar char="•"/>
              <a:defRPr sz="6600">
                <a:solidFill>
                  <a:srgbClr val="000000"/>
                </a:solidFill>
              </a:defRPr>
            </a:pPr>
            <a:r>
              <a:t>Audio</a:t>
            </a:r>
          </a:p>
          <a:p>
            <a:pPr marL="838200" indent="-838200" algn="l">
              <a:spcBef>
                <a:spcPts val="4500"/>
              </a:spcBef>
              <a:buSzPct val="123000"/>
              <a:buChar char="•"/>
              <a:defRPr sz="6600">
                <a:solidFill>
                  <a:srgbClr val="000000"/>
                </a:solidFill>
              </a:defRPr>
            </a:pPr>
            <a:r>
              <a:t>Video</a:t>
            </a:r>
          </a:p>
          <a:p>
            <a:pPr marL="838200" indent="-838200" algn="l">
              <a:spcBef>
                <a:spcPts val="4500"/>
              </a:spcBef>
              <a:buSzPct val="123000"/>
              <a:buChar char="•"/>
              <a:defRPr sz="6600">
                <a:solidFill>
                  <a:srgbClr val="000000"/>
                </a:solidFill>
              </a:defRPr>
            </a:pPr>
            <a:r>
              <a:t>Hope Channel</a:t>
            </a:r>
          </a:p>
        </p:txBody>
      </p:sp>
      <p:sp>
        <p:nvSpPr>
          <p:cNvPr id="234"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35"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38"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239" name="3. FREEBIBLE"/>
          <p:cNvSpPr txBox="1"/>
          <p:nvPr/>
        </p:nvSpPr>
        <p:spPr>
          <a:xfrm>
            <a:off x="2009730" y="1662551"/>
            <a:ext cx="9582557"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3. </a:t>
            </a:r>
            <a:r>
              <a:rPr>
                <a:solidFill>
                  <a:srgbClr val="A4C956"/>
                </a:solidFill>
              </a:rPr>
              <a:t>FREE</a:t>
            </a:r>
            <a:r>
              <a:t>BIBLE</a:t>
            </a:r>
          </a:p>
        </p:txBody>
      </p:sp>
      <p:sp>
        <p:nvSpPr>
          <p:cNvPr id="240" name="FreeBible is a website, www.freebible.uk where a user completes some online quizzes."/>
          <p:cNvSpPr txBox="1"/>
          <p:nvPr/>
        </p:nvSpPr>
        <p:spPr>
          <a:xfrm>
            <a:off x="2009730" y="4577303"/>
            <a:ext cx="18040988" cy="2097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sz="6600">
                <a:solidFill>
                  <a:srgbClr val="000000"/>
                </a:solidFill>
              </a:defRPr>
            </a:pPr>
            <a:r>
              <a:t>FreeBible is a website, </a:t>
            </a:r>
            <a:r>
              <a:rPr b="1">
                <a:solidFill>
                  <a:srgbClr val="325A6B"/>
                </a:solidFill>
              </a:rPr>
              <a:t>www.</a:t>
            </a:r>
            <a:r>
              <a:rPr b="1">
                <a:solidFill>
                  <a:srgbClr val="A4C956"/>
                </a:solidFill>
              </a:rPr>
              <a:t>free</a:t>
            </a:r>
            <a:r>
              <a:rPr b="1">
                <a:solidFill>
                  <a:srgbClr val="325A6B"/>
                </a:solidFill>
              </a:rPr>
              <a:t>bible.uk</a:t>
            </a:r>
            <a:r>
              <a:t> where a user completes some online quizzes. </a:t>
            </a:r>
          </a:p>
        </p:txBody>
      </p:sp>
      <p:pic>
        <p:nvPicPr>
          <p:cNvPr id="241" name="E2B6305E-AD39-449E-B2B8-AC66AF398426_4_5005_c.jpeg" descr="E2B6305E-AD39-449E-B2B8-AC66AF398426_4_5005_c.jpeg"/>
          <p:cNvPicPr>
            <a:picLocks noChangeAspect="1"/>
          </p:cNvPicPr>
          <p:nvPr/>
        </p:nvPicPr>
        <p:blipFill>
          <a:blip r:embed="rId3">
            <a:extLst/>
          </a:blip>
          <a:stretch>
            <a:fillRect/>
          </a:stretch>
        </p:blipFill>
        <p:spPr>
          <a:xfrm>
            <a:off x="2009730" y="8486177"/>
            <a:ext cx="4008658" cy="403857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44"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245" name="3. FREEBIBLE"/>
          <p:cNvSpPr txBox="1"/>
          <p:nvPr/>
        </p:nvSpPr>
        <p:spPr>
          <a:xfrm>
            <a:off x="2009730" y="1662551"/>
            <a:ext cx="9582557"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3. </a:t>
            </a:r>
            <a:r>
              <a:rPr>
                <a:solidFill>
                  <a:srgbClr val="A4C956"/>
                </a:solidFill>
              </a:rPr>
              <a:t>FREE</a:t>
            </a:r>
            <a:r>
              <a:t>BIBLE</a:t>
            </a:r>
          </a:p>
        </p:txBody>
      </p:sp>
      <p:pic>
        <p:nvPicPr>
          <p:cNvPr id="246" name="E2B6305E-AD39-449E-B2B8-AC66AF398426_4_5005_c.jpeg" descr="E2B6305E-AD39-449E-B2B8-AC66AF398426_4_5005_c.jpeg"/>
          <p:cNvPicPr>
            <a:picLocks noChangeAspect="1"/>
          </p:cNvPicPr>
          <p:nvPr/>
        </p:nvPicPr>
        <p:blipFill>
          <a:blip r:embed="rId3">
            <a:extLst/>
          </a:blip>
          <a:stretch>
            <a:fillRect/>
          </a:stretch>
        </p:blipFill>
        <p:spPr>
          <a:xfrm>
            <a:off x="2009730" y="8486177"/>
            <a:ext cx="4008658" cy="4038573"/>
          </a:xfrm>
          <a:prstGeom prst="rect">
            <a:avLst/>
          </a:prstGeom>
          <a:ln w="12700">
            <a:miter lim="400000"/>
          </a:ln>
        </p:spPr>
      </p:pic>
      <p:sp>
        <p:nvSpPr>
          <p:cNvPr id="247" name="10 quizzes done      get your free Bible!…"/>
          <p:cNvSpPr txBox="1"/>
          <p:nvPr/>
        </p:nvSpPr>
        <p:spPr>
          <a:xfrm>
            <a:off x="7712018" y="8647074"/>
            <a:ext cx="10819140" cy="3526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38200" indent="-838200" algn="l">
              <a:lnSpc>
                <a:spcPct val="90000"/>
              </a:lnSpc>
              <a:spcBef>
                <a:spcPts val="4500"/>
              </a:spcBef>
              <a:buSzPct val="123000"/>
              <a:buChar char="•"/>
              <a:defRPr b="1" sz="5000">
                <a:solidFill>
                  <a:srgbClr val="325A6B"/>
                </a:solidFill>
              </a:defRPr>
            </a:pPr>
            <a:r>
              <a:t>10 quizzes done</a:t>
            </a:r>
            <a:br/>
            <a:r>
              <a:t>     get your free Bible!</a:t>
            </a:r>
          </a:p>
          <a:p>
            <a:pPr marL="838200" indent="-838200" algn="l">
              <a:lnSpc>
                <a:spcPct val="90000"/>
              </a:lnSpc>
              <a:spcBef>
                <a:spcPts val="4500"/>
              </a:spcBef>
              <a:buSzPct val="123000"/>
              <a:buChar char="•"/>
              <a:defRPr b="1" sz="5000">
                <a:solidFill>
                  <a:srgbClr val="325A6B"/>
                </a:solidFill>
              </a:defRPr>
            </a:pPr>
            <a:r>
              <a:t>All 28 quizzes done get a free  </a:t>
            </a:r>
            <a:br/>
            <a:r>
              <a:t>     </a:t>
            </a:r>
            <a:r>
              <a:rPr i="1"/>
              <a:t>Desire of Ages </a:t>
            </a:r>
            <a:r>
              <a:t>(illustrated)</a:t>
            </a:r>
          </a:p>
        </p:txBody>
      </p:sp>
      <p:sp>
        <p:nvSpPr>
          <p:cNvPr id="248" name="FreeBible is a website, www.freebible.uk where a user completes some online quizzes."/>
          <p:cNvSpPr txBox="1"/>
          <p:nvPr/>
        </p:nvSpPr>
        <p:spPr>
          <a:xfrm>
            <a:off x="2009730" y="4577303"/>
            <a:ext cx="18040988" cy="2097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sz="6600">
                <a:solidFill>
                  <a:srgbClr val="000000"/>
                </a:solidFill>
              </a:defRPr>
            </a:pPr>
            <a:r>
              <a:t>FreeBible is a website, </a:t>
            </a:r>
            <a:r>
              <a:rPr b="1">
                <a:solidFill>
                  <a:srgbClr val="325A6B"/>
                </a:solidFill>
              </a:rPr>
              <a:t>www.</a:t>
            </a:r>
            <a:r>
              <a:rPr b="1">
                <a:solidFill>
                  <a:srgbClr val="A4C956"/>
                </a:solidFill>
              </a:rPr>
              <a:t>free</a:t>
            </a:r>
            <a:r>
              <a:rPr b="1">
                <a:solidFill>
                  <a:srgbClr val="325A6B"/>
                </a:solidFill>
              </a:rPr>
              <a:t>bible.uk</a:t>
            </a:r>
            <a:r>
              <a:t> where a user completes some online quizzes.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HE 4 ADC VECTORS"/>
          <p:cNvSpPr txBox="1"/>
          <p:nvPr/>
        </p:nvSpPr>
        <p:spPr>
          <a:xfrm>
            <a:off x="2009730" y="1662551"/>
            <a:ext cx="14840408"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THE 4 ADC VECTORS</a:t>
            </a:r>
          </a:p>
        </p:txBody>
      </p:sp>
      <p:sp>
        <p:nvSpPr>
          <p:cNvPr id="251" name="online and mailed courses…"/>
          <p:cNvSpPr txBox="1"/>
          <p:nvPr/>
        </p:nvSpPr>
        <p:spPr>
          <a:xfrm>
            <a:off x="2009730" y="4577303"/>
            <a:ext cx="17264730" cy="7812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38200" indent="-838200" algn="l">
              <a:spcBef>
                <a:spcPts val="4500"/>
              </a:spcBef>
              <a:buSzPct val="123000"/>
              <a:buChar char="•"/>
              <a:defRPr sz="6600">
                <a:solidFill>
                  <a:srgbClr val="000000"/>
                </a:solidFill>
              </a:defRPr>
            </a:pPr>
            <a:r>
              <a:t>online and mailed courses</a:t>
            </a:r>
          </a:p>
          <a:p>
            <a:pPr marL="838200" indent="-838200" algn="l">
              <a:spcBef>
                <a:spcPts val="4500"/>
              </a:spcBef>
              <a:buSzPct val="123000"/>
              <a:buChar char="•"/>
              <a:defRPr sz="6600">
                <a:solidFill>
                  <a:srgbClr val="000000"/>
                </a:solidFill>
              </a:defRPr>
            </a:pPr>
            <a:r>
              <a:t>articles, books along with other valued </a:t>
            </a:r>
            <a:br/>
            <a:r>
              <a:t>     digital media resources</a:t>
            </a:r>
          </a:p>
          <a:p>
            <a:pPr marL="838200" indent="-838200" algn="l">
              <a:spcBef>
                <a:spcPts val="4500"/>
              </a:spcBef>
              <a:buSzPct val="123000"/>
              <a:buChar char="•"/>
              <a:defRPr sz="6600">
                <a:solidFill>
                  <a:srgbClr val="000000"/>
                </a:solidFill>
              </a:defRPr>
            </a:pPr>
            <a:r>
              <a:t>the FreeBible programme</a:t>
            </a:r>
          </a:p>
          <a:p>
            <a:pPr marL="838200" indent="-838200" algn="l">
              <a:spcBef>
                <a:spcPts val="4500"/>
              </a:spcBef>
              <a:buSzPct val="123000"/>
              <a:buChar char="•"/>
              <a:defRPr sz="6600">
                <a:solidFill>
                  <a:srgbClr val="A4C956"/>
                </a:solidFill>
              </a:defRPr>
            </a:pPr>
            <a:r>
              <a:t>social network communities for </a:t>
            </a:r>
            <a:br/>
            <a:r>
              <a:t>     interactive studies</a:t>
            </a:r>
          </a:p>
        </p:txBody>
      </p:sp>
      <p:sp>
        <p:nvSpPr>
          <p:cNvPr id="252"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53"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4. ADC COMMUNITIES"/>
          <p:cNvSpPr txBox="1"/>
          <p:nvPr/>
        </p:nvSpPr>
        <p:spPr>
          <a:xfrm>
            <a:off x="2009730" y="1662551"/>
            <a:ext cx="15597633"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4. ADC </a:t>
            </a:r>
            <a:r>
              <a:rPr>
                <a:solidFill>
                  <a:srgbClr val="A4C956"/>
                </a:solidFill>
              </a:rPr>
              <a:t>COMMUNITIES</a:t>
            </a:r>
          </a:p>
        </p:txBody>
      </p:sp>
      <p:sp>
        <p:nvSpPr>
          <p:cNvPr id="256" name="Social network communities for                                             interactive studies:…"/>
          <p:cNvSpPr txBox="1"/>
          <p:nvPr/>
        </p:nvSpPr>
        <p:spPr>
          <a:xfrm>
            <a:off x="2009730" y="4577303"/>
            <a:ext cx="17264730" cy="6809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sz="6600">
                <a:solidFill>
                  <a:srgbClr val="000000"/>
                </a:solidFill>
              </a:defRPr>
            </a:pPr>
            <a:r>
              <a:t>Social network communities for </a:t>
            </a:r>
            <a:br/>
            <a:r>
              <a:t>                                           interactive studies:</a:t>
            </a:r>
          </a:p>
          <a:p>
            <a:pPr marL="838200" indent="-838200" algn="l">
              <a:spcBef>
                <a:spcPts val="4500"/>
              </a:spcBef>
              <a:buSzPct val="123000"/>
              <a:buChar char="•"/>
              <a:defRPr sz="6600">
                <a:solidFill>
                  <a:srgbClr val="000000"/>
                </a:solidFill>
              </a:defRPr>
            </a:pPr>
            <a:r>
              <a:t>Churches</a:t>
            </a:r>
          </a:p>
          <a:p>
            <a:pPr marL="838200" indent="-838200" algn="l">
              <a:spcBef>
                <a:spcPts val="4500"/>
              </a:spcBef>
              <a:buSzPct val="123000"/>
              <a:buChar char="•"/>
              <a:defRPr sz="6600">
                <a:solidFill>
                  <a:srgbClr val="000000"/>
                </a:solidFill>
              </a:defRPr>
            </a:pPr>
            <a:r>
              <a:t>Small groups</a:t>
            </a:r>
          </a:p>
          <a:p>
            <a:pPr marL="838200" indent="-838200" algn="l">
              <a:spcBef>
                <a:spcPts val="4500"/>
              </a:spcBef>
              <a:buSzPct val="123000"/>
              <a:buChar char="•"/>
              <a:defRPr sz="6600">
                <a:solidFill>
                  <a:srgbClr val="000000"/>
                </a:solidFill>
              </a:defRPr>
            </a:pPr>
            <a:r>
              <a:t>Communities</a:t>
            </a:r>
          </a:p>
        </p:txBody>
      </p:sp>
      <p:sp>
        <p:nvSpPr>
          <p:cNvPr id="257"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58"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WAYS to interact"/>
          <p:cNvSpPr txBox="1"/>
          <p:nvPr/>
        </p:nvSpPr>
        <p:spPr>
          <a:xfrm>
            <a:off x="2009730" y="1662551"/>
            <a:ext cx="14148004"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WAYS to </a:t>
            </a:r>
            <a:r>
              <a:rPr>
                <a:solidFill>
                  <a:srgbClr val="A4C956"/>
                </a:solidFill>
              </a:rPr>
              <a:t>interact</a:t>
            </a:r>
          </a:p>
        </p:txBody>
      </p:sp>
      <p:sp>
        <p:nvSpPr>
          <p:cNvPr id="261"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62"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65"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266" name="Small group in the church…"/>
          <p:cNvSpPr txBox="1"/>
          <p:nvPr/>
        </p:nvSpPr>
        <p:spPr>
          <a:xfrm>
            <a:off x="2009730" y="4577303"/>
            <a:ext cx="18015600" cy="84655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Small group in the church </a:t>
            </a:r>
          </a:p>
          <a:p>
            <a:pPr algn="l">
              <a:lnSpc>
                <a:spcPct val="90000"/>
              </a:lnSpc>
              <a:spcBef>
                <a:spcPts val="4500"/>
              </a:spcBef>
              <a:defRPr sz="6600">
                <a:solidFill>
                  <a:srgbClr val="000000"/>
                </a:solidFill>
              </a:defRPr>
            </a:pPr>
            <a:r>
              <a:t>Weekly prayer and Bible study meetings</a:t>
            </a:r>
          </a:p>
          <a:p>
            <a:pPr algn="l">
              <a:lnSpc>
                <a:spcPct val="90000"/>
              </a:lnSpc>
              <a:spcBef>
                <a:spcPts val="4500"/>
              </a:spcBef>
              <a:defRPr sz="6600">
                <a:solidFill>
                  <a:srgbClr val="000000"/>
                </a:solidFill>
              </a:defRPr>
            </a:pPr>
            <a:r>
              <a:t>Baptismal classes</a:t>
            </a:r>
          </a:p>
          <a:p>
            <a:pPr algn="l">
              <a:lnSpc>
                <a:spcPct val="90000"/>
              </a:lnSpc>
              <a:spcBef>
                <a:spcPts val="4500"/>
              </a:spcBef>
              <a:defRPr sz="6600">
                <a:solidFill>
                  <a:srgbClr val="000000"/>
                </a:solidFill>
              </a:defRPr>
            </a:pPr>
            <a:r>
              <a:t>Discipleship / Pathfinders / Continual education</a:t>
            </a:r>
          </a:p>
          <a:p>
            <a:pPr algn="l">
              <a:lnSpc>
                <a:spcPct val="90000"/>
              </a:lnSpc>
              <a:spcBef>
                <a:spcPts val="4500"/>
              </a:spcBef>
              <a:defRPr sz="6600">
                <a:solidFill>
                  <a:srgbClr val="000000"/>
                </a:solidFill>
              </a:defRPr>
            </a:pPr>
            <a:r>
              <a:t>Campaign in the community</a:t>
            </a:r>
          </a:p>
          <a:p>
            <a:pPr algn="l">
              <a:lnSpc>
                <a:spcPct val="90000"/>
              </a:lnSpc>
              <a:spcBef>
                <a:spcPts val="4500"/>
              </a:spcBef>
              <a:defRPr sz="6600">
                <a:solidFill>
                  <a:srgbClr val="000000"/>
                </a:solidFill>
              </a:defRPr>
            </a:pPr>
            <a:r>
              <a:t>Mission wide study meetings (Zoom)</a:t>
            </a:r>
          </a:p>
        </p:txBody>
      </p:sp>
      <p:sp>
        <p:nvSpPr>
          <p:cNvPr id="267" name="WAYS to interact"/>
          <p:cNvSpPr txBox="1"/>
          <p:nvPr/>
        </p:nvSpPr>
        <p:spPr>
          <a:xfrm>
            <a:off x="2009730" y="1662551"/>
            <a:ext cx="14148004"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WAYS to </a:t>
            </a:r>
            <a:r>
              <a:rPr>
                <a:solidFill>
                  <a:srgbClr val="A4C956"/>
                </a:solidFill>
              </a:rPr>
              <a:t>interact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WAYS to GET INVOLVED"/>
          <p:cNvSpPr txBox="1"/>
          <p:nvPr/>
        </p:nvSpPr>
        <p:spPr>
          <a:xfrm>
            <a:off x="2009730" y="1662551"/>
            <a:ext cx="17280027"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b="1" cap="all" spc="-232" sz="11600">
                <a:solidFill>
                  <a:srgbClr val="325A6B"/>
                </a:solidFill>
              </a:defRPr>
            </a:pPr>
            <a:r>
              <a:t>WAYS to </a:t>
            </a:r>
            <a:r>
              <a:rPr>
                <a:solidFill>
                  <a:srgbClr val="A4C956"/>
                </a:solidFill>
              </a:rPr>
              <a:t>GET INVOLVED</a:t>
            </a:r>
          </a:p>
        </p:txBody>
      </p:sp>
      <p:sp>
        <p:nvSpPr>
          <p:cNvPr id="270"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71"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lightstock_63009_medium_adc_uk_and_ireland.jpg" descr="lightstock_63009_medium_adc_uk_and_ireland.jpg"/>
          <p:cNvPicPr>
            <a:picLocks noChangeAspect="1"/>
          </p:cNvPicPr>
          <p:nvPr/>
        </p:nvPicPr>
        <p:blipFill>
          <a:blip r:embed="rId2">
            <a:extLst/>
          </a:blip>
          <a:srcRect l="228" t="0" r="19593" b="15832"/>
          <a:stretch>
            <a:fillRect/>
          </a:stretch>
        </p:blipFill>
        <p:spPr>
          <a:xfrm flipH="1">
            <a:off x="4788611" y="-1"/>
            <a:ext cx="19595390" cy="13716001"/>
          </a:xfrm>
          <a:prstGeom prst="rect">
            <a:avLst/>
          </a:prstGeom>
          <a:ln w="12700">
            <a:miter lim="400000"/>
          </a:ln>
        </p:spPr>
      </p:pic>
      <p:sp>
        <p:nvSpPr>
          <p:cNvPr id="156" name="Rectangle"/>
          <p:cNvSpPr/>
          <p:nvPr/>
        </p:nvSpPr>
        <p:spPr>
          <a:xfrm>
            <a:off x="0" y="0"/>
            <a:ext cx="5197416"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 name="Home  Bible  Course…"/>
          <p:cNvSpPr txBox="1"/>
          <p:nvPr/>
        </p:nvSpPr>
        <p:spPr>
          <a:xfrm>
            <a:off x="1447770" y="1886791"/>
            <a:ext cx="230187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Home </a:t>
            </a:r>
            <a:br/>
            <a:r>
              <a:t>Bible </a:t>
            </a:r>
            <a:br/>
            <a:r>
              <a:t>Course</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58" name="Before…"/>
          <p:cNvSpPr txBox="1"/>
          <p:nvPr/>
        </p:nvSpPr>
        <p:spPr>
          <a:xfrm>
            <a:off x="1338154" y="7923135"/>
            <a:ext cx="2520633" cy="18085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500">
                <a:solidFill>
                  <a:srgbClr val="000000"/>
                </a:solidFill>
              </a:defRPr>
            </a:pPr>
            <a:r>
              <a:t>Before </a:t>
            </a:r>
          </a:p>
          <a:p>
            <a:pPr defTabSz="825500">
              <a:defRPr b="1" sz="5500">
                <a:solidFill>
                  <a:srgbClr val="000000"/>
                </a:solidFill>
              </a:defRPr>
            </a:pPr>
            <a:r>
              <a:t>WWII</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rcRect l="9293" t="2488" r="9293" b="2488"/>
          <a:stretch>
            <a:fillRect/>
          </a:stretch>
        </p:blipFill>
        <p:spPr>
          <a:xfrm>
            <a:off x="0" y="0"/>
            <a:ext cx="20891501" cy="13716000"/>
          </a:xfrm>
          <a:prstGeom prst="rect">
            <a:avLst/>
          </a:prstGeom>
          <a:ln w="12700">
            <a:miter lim="400000"/>
          </a:ln>
        </p:spPr>
      </p:pic>
      <p:sp>
        <p:nvSpPr>
          <p:cNvPr id="274"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75"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Facebook.006.jpeg" descr="Facebook.006.jpeg"/>
          <p:cNvPicPr>
            <a:picLocks noChangeAspect="1"/>
          </p:cNvPicPr>
          <p:nvPr/>
        </p:nvPicPr>
        <p:blipFill>
          <a:blip r:embed="rId2">
            <a:extLst/>
          </a:blip>
          <a:srcRect l="0" t="4401" r="0" b="2169"/>
          <a:stretch>
            <a:fillRect/>
          </a:stretch>
        </p:blipFill>
        <p:spPr>
          <a:xfrm>
            <a:off x="3196714" y="0"/>
            <a:ext cx="14680674" cy="13716000"/>
          </a:xfrm>
          <a:prstGeom prst="rect">
            <a:avLst/>
          </a:prstGeom>
          <a:ln w="12700">
            <a:miter lim="400000"/>
          </a:ln>
        </p:spPr>
      </p:pic>
      <p:sp>
        <p:nvSpPr>
          <p:cNvPr id="278"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79"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282"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83"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pic>
        <p:nvPicPr>
          <p:cNvPr id="284" name="lightstock_255923_medium_adc_uk_and_ireland.jpg" descr="lightstock_255923_medium_adc_uk_and_ireland.jpg"/>
          <p:cNvPicPr>
            <a:picLocks noChangeAspect="1"/>
          </p:cNvPicPr>
          <p:nvPr/>
        </p:nvPicPr>
        <p:blipFill>
          <a:blip r:embed="rId3">
            <a:extLst/>
          </a:blip>
          <a:srcRect l="0" t="0" r="9659" b="0"/>
          <a:stretch>
            <a:fillRect/>
          </a:stretch>
        </p:blipFill>
        <p:spPr>
          <a:xfrm>
            <a:off x="12192000" y="7296150"/>
            <a:ext cx="8697787" cy="641969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287"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88"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289" name="Advertisement"/>
          <p:cNvSpPr txBox="1"/>
          <p:nvPr/>
        </p:nvSpPr>
        <p:spPr>
          <a:xfrm>
            <a:off x="2009730" y="4577303"/>
            <a:ext cx="19152822" cy="25582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sz="6600">
                <a:solidFill>
                  <a:srgbClr val="000000"/>
                </a:solidFill>
              </a:defRPr>
            </a:lvl1pPr>
          </a:lstStyle>
          <a:p>
            <a:pPr/>
            <a:r>
              <a:t>Advertisement</a:t>
            </a:r>
          </a:p>
        </p:txBody>
      </p:sp>
      <p:pic>
        <p:nvPicPr>
          <p:cNvPr id="290" name="lightstock_255923_medium_adc_uk_and_ireland.jpg" descr="lightstock_255923_medium_adc_uk_and_ireland.jpg"/>
          <p:cNvPicPr>
            <a:picLocks noChangeAspect="1"/>
          </p:cNvPicPr>
          <p:nvPr/>
        </p:nvPicPr>
        <p:blipFill>
          <a:blip r:embed="rId3">
            <a:extLst/>
          </a:blip>
          <a:srcRect l="0" t="0" r="9659" b="0"/>
          <a:stretch>
            <a:fillRect/>
          </a:stretch>
        </p:blipFill>
        <p:spPr>
          <a:xfrm>
            <a:off x="12192000" y="7296150"/>
            <a:ext cx="8697787" cy="641969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293"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94"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295" name="Advertisement…"/>
          <p:cNvSpPr txBox="1"/>
          <p:nvPr/>
        </p:nvSpPr>
        <p:spPr>
          <a:xfrm>
            <a:off x="2009730" y="4577303"/>
            <a:ext cx="19152822" cy="40584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Advertisement</a:t>
            </a:r>
          </a:p>
          <a:p>
            <a:pPr algn="l">
              <a:lnSpc>
                <a:spcPct val="90000"/>
              </a:lnSpc>
              <a:spcBef>
                <a:spcPts val="4500"/>
              </a:spcBef>
              <a:defRPr b="1" sz="6600">
                <a:solidFill>
                  <a:srgbClr val="000000"/>
                </a:solidFill>
              </a:defRPr>
            </a:pPr>
            <a:r>
              <a:t>Student registration</a:t>
            </a:r>
          </a:p>
        </p:txBody>
      </p:sp>
      <p:pic>
        <p:nvPicPr>
          <p:cNvPr id="296" name="lightstock_255923_medium_adc_uk_and_ireland.jpg" descr="lightstock_255923_medium_adc_uk_and_ireland.jpg"/>
          <p:cNvPicPr>
            <a:picLocks noChangeAspect="1"/>
          </p:cNvPicPr>
          <p:nvPr/>
        </p:nvPicPr>
        <p:blipFill>
          <a:blip r:embed="rId3">
            <a:extLst/>
          </a:blip>
          <a:srcRect l="0" t="0" r="9659" b="0"/>
          <a:stretch>
            <a:fillRect/>
          </a:stretch>
        </p:blipFill>
        <p:spPr>
          <a:xfrm>
            <a:off x="12192000" y="7296150"/>
            <a:ext cx="8697787" cy="641969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lightstock_255923_medium_adc_uk_and_ireland.jpg" descr="lightstock_255923_medium_adc_uk_and_ireland.jpg"/>
          <p:cNvPicPr>
            <a:picLocks noChangeAspect="1"/>
          </p:cNvPicPr>
          <p:nvPr/>
        </p:nvPicPr>
        <p:blipFill>
          <a:blip r:embed="rId2">
            <a:alphaModFix amt="35024"/>
            <a:extLst/>
          </a:blip>
          <a:srcRect l="0" t="0" r="9659" b="0"/>
          <a:stretch>
            <a:fillRect/>
          </a:stretch>
        </p:blipFill>
        <p:spPr>
          <a:xfrm>
            <a:off x="12192000" y="7296150"/>
            <a:ext cx="8697787" cy="6419699"/>
          </a:xfrm>
          <a:prstGeom prst="rect">
            <a:avLst/>
          </a:prstGeom>
          <a:ln w="12700">
            <a:miter lim="400000"/>
          </a:ln>
        </p:spPr>
      </p:pic>
      <p:sp>
        <p:nvSpPr>
          <p:cNvPr id="299"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300"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01"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
        <p:nvSpPr>
          <p:cNvPr id="302" name="Advertisement…"/>
          <p:cNvSpPr txBox="1"/>
          <p:nvPr/>
        </p:nvSpPr>
        <p:spPr>
          <a:xfrm>
            <a:off x="2009730" y="4577303"/>
            <a:ext cx="19152822" cy="5535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Advertisement</a:t>
            </a:r>
          </a:p>
          <a:p>
            <a:pPr algn="l">
              <a:lnSpc>
                <a:spcPct val="90000"/>
              </a:lnSpc>
              <a:spcBef>
                <a:spcPts val="4500"/>
              </a:spcBef>
              <a:defRPr sz="6600">
                <a:solidFill>
                  <a:srgbClr val="000000"/>
                </a:solidFill>
              </a:defRPr>
            </a:pPr>
            <a:r>
              <a:t>Student registration</a:t>
            </a:r>
          </a:p>
          <a:p>
            <a:pPr algn="l">
              <a:lnSpc>
                <a:spcPct val="90000"/>
              </a:lnSpc>
              <a:spcBef>
                <a:spcPts val="4500"/>
              </a:spcBef>
              <a:defRPr b="1" sz="6600">
                <a:solidFill>
                  <a:srgbClr val="000000"/>
                </a:solidFill>
              </a:defRPr>
            </a:pPr>
            <a:r>
              <a:t>Completion of FreeBible / Course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lightstock_255923_medium_adc_uk_and_ireland.jpg" descr="lightstock_255923_medium_adc_uk_and_ireland.jpg"/>
          <p:cNvPicPr>
            <a:picLocks noChangeAspect="1"/>
          </p:cNvPicPr>
          <p:nvPr/>
        </p:nvPicPr>
        <p:blipFill>
          <a:blip r:embed="rId2">
            <a:alphaModFix amt="35024"/>
            <a:extLst/>
          </a:blip>
          <a:srcRect l="0" t="0" r="9659" b="0"/>
          <a:stretch>
            <a:fillRect/>
          </a:stretch>
        </p:blipFill>
        <p:spPr>
          <a:xfrm>
            <a:off x="12192000" y="7296150"/>
            <a:ext cx="8697787" cy="6419699"/>
          </a:xfrm>
          <a:prstGeom prst="rect">
            <a:avLst/>
          </a:prstGeom>
          <a:ln w="12700">
            <a:miter lim="400000"/>
          </a:ln>
        </p:spPr>
      </p:pic>
      <p:sp>
        <p:nvSpPr>
          <p:cNvPr id="305"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306"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07"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
        <p:nvSpPr>
          <p:cNvPr id="308" name="Advertisement…"/>
          <p:cNvSpPr txBox="1"/>
          <p:nvPr/>
        </p:nvSpPr>
        <p:spPr>
          <a:xfrm>
            <a:off x="2009730" y="4577303"/>
            <a:ext cx="19152822" cy="7012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Advertisement</a:t>
            </a:r>
          </a:p>
          <a:p>
            <a:pPr algn="l">
              <a:lnSpc>
                <a:spcPct val="90000"/>
              </a:lnSpc>
              <a:spcBef>
                <a:spcPts val="4500"/>
              </a:spcBef>
              <a:defRPr sz="6600">
                <a:solidFill>
                  <a:srgbClr val="000000"/>
                </a:solidFill>
              </a:defRPr>
            </a:pPr>
            <a:r>
              <a:t>Student registration</a:t>
            </a:r>
          </a:p>
          <a:p>
            <a:pPr algn="l">
              <a:lnSpc>
                <a:spcPct val="90000"/>
              </a:lnSpc>
              <a:spcBef>
                <a:spcPts val="4500"/>
              </a:spcBef>
              <a:defRPr sz="6600">
                <a:solidFill>
                  <a:srgbClr val="000000"/>
                </a:solidFill>
              </a:defRPr>
            </a:pPr>
            <a:r>
              <a:t>Completion of FreeBible / Course</a:t>
            </a:r>
          </a:p>
          <a:p>
            <a:pPr algn="l">
              <a:lnSpc>
                <a:spcPct val="90000"/>
              </a:lnSpc>
              <a:spcBef>
                <a:spcPts val="4500"/>
              </a:spcBef>
              <a:defRPr b="1" sz="6600">
                <a:solidFill>
                  <a:srgbClr val="000000"/>
                </a:solidFill>
              </a:defRPr>
            </a:pPr>
            <a:r>
              <a:t>Follow up with other courses (resources)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lightstock_255923_medium_adc_uk_and_ireland.jpg" descr="lightstock_255923_medium_adc_uk_and_ireland.jpg"/>
          <p:cNvPicPr>
            <a:picLocks noChangeAspect="1"/>
          </p:cNvPicPr>
          <p:nvPr/>
        </p:nvPicPr>
        <p:blipFill>
          <a:blip r:embed="rId2">
            <a:alphaModFix amt="35024"/>
            <a:extLst/>
          </a:blip>
          <a:srcRect l="0" t="0" r="9659" b="0"/>
          <a:stretch>
            <a:fillRect/>
          </a:stretch>
        </p:blipFill>
        <p:spPr>
          <a:xfrm>
            <a:off x="12192000" y="7296150"/>
            <a:ext cx="8697787" cy="6419699"/>
          </a:xfrm>
          <a:prstGeom prst="rect">
            <a:avLst/>
          </a:prstGeom>
          <a:ln w="12700">
            <a:miter lim="400000"/>
          </a:ln>
        </p:spPr>
      </p:pic>
      <p:sp>
        <p:nvSpPr>
          <p:cNvPr id="311"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312"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13"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
        <p:nvSpPr>
          <p:cNvPr id="314" name="Advertisement…"/>
          <p:cNvSpPr txBox="1"/>
          <p:nvPr/>
        </p:nvSpPr>
        <p:spPr>
          <a:xfrm>
            <a:off x="2009730" y="4577303"/>
            <a:ext cx="19152822" cy="8488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Advertisement</a:t>
            </a:r>
          </a:p>
          <a:p>
            <a:pPr algn="l">
              <a:lnSpc>
                <a:spcPct val="90000"/>
              </a:lnSpc>
              <a:spcBef>
                <a:spcPts val="4500"/>
              </a:spcBef>
              <a:defRPr sz="6600">
                <a:solidFill>
                  <a:srgbClr val="000000"/>
                </a:solidFill>
              </a:defRPr>
            </a:pPr>
            <a:r>
              <a:t>Student registration</a:t>
            </a:r>
          </a:p>
          <a:p>
            <a:pPr algn="l">
              <a:lnSpc>
                <a:spcPct val="90000"/>
              </a:lnSpc>
              <a:spcBef>
                <a:spcPts val="4500"/>
              </a:spcBef>
              <a:defRPr sz="6600">
                <a:solidFill>
                  <a:srgbClr val="000000"/>
                </a:solidFill>
              </a:defRPr>
            </a:pPr>
            <a:r>
              <a:t>Completion of FreeBible / Course</a:t>
            </a:r>
          </a:p>
          <a:p>
            <a:pPr algn="l">
              <a:lnSpc>
                <a:spcPct val="90000"/>
              </a:lnSpc>
              <a:spcBef>
                <a:spcPts val="4500"/>
              </a:spcBef>
              <a:defRPr sz="6600">
                <a:solidFill>
                  <a:srgbClr val="000000"/>
                </a:solidFill>
              </a:defRPr>
            </a:pPr>
            <a:r>
              <a:t>Follow up with other courses (resources)</a:t>
            </a:r>
          </a:p>
          <a:p>
            <a:pPr algn="l">
              <a:lnSpc>
                <a:spcPct val="90000"/>
              </a:lnSpc>
              <a:spcBef>
                <a:spcPts val="4500"/>
              </a:spcBef>
              <a:defRPr b="1" sz="6600">
                <a:solidFill>
                  <a:srgbClr val="000000"/>
                </a:solidFill>
              </a:defRPr>
            </a:pPr>
            <a:r>
              <a:t>Questions about church</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lightstock_255923_medium_adc_uk_and_ireland.jpg" descr="lightstock_255923_medium_adc_uk_and_ireland.jpg"/>
          <p:cNvPicPr>
            <a:picLocks noChangeAspect="1"/>
          </p:cNvPicPr>
          <p:nvPr/>
        </p:nvPicPr>
        <p:blipFill>
          <a:blip r:embed="rId2">
            <a:alphaModFix amt="35024"/>
            <a:extLst/>
          </a:blip>
          <a:srcRect l="0" t="0" r="9659" b="0"/>
          <a:stretch>
            <a:fillRect/>
          </a:stretch>
        </p:blipFill>
        <p:spPr>
          <a:xfrm>
            <a:off x="12192000" y="7296150"/>
            <a:ext cx="8697787" cy="6419699"/>
          </a:xfrm>
          <a:prstGeom prst="rect">
            <a:avLst/>
          </a:prstGeom>
          <a:ln w="12700">
            <a:miter lim="400000"/>
          </a:ln>
        </p:spPr>
      </p:pic>
      <p:sp>
        <p:nvSpPr>
          <p:cNvPr id="317" name="Journey"/>
          <p:cNvSpPr txBox="1"/>
          <p:nvPr/>
        </p:nvSpPr>
        <p:spPr>
          <a:xfrm>
            <a:off x="2009730" y="1662551"/>
            <a:ext cx="7057492"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Journey</a:t>
            </a:r>
          </a:p>
        </p:txBody>
      </p:sp>
      <p:sp>
        <p:nvSpPr>
          <p:cNvPr id="318"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19"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sp>
        <p:nvSpPr>
          <p:cNvPr id="320" name="Advertisement…"/>
          <p:cNvSpPr txBox="1"/>
          <p:nvPr/>
        </p:nvSpPr>
        <p:spPr>
          <a:xfrm>
            <a:off x="2009730" y="4577303"/>
            <a:ext cx="19152822" cy="84773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600">
                <a:solidFill>
                  <a:srgbClr val="000000"/>
                </a:solidFill>
              </a:defRPr>
            </a:pPr>
            <a:r>
              <a:t>Advertisement</a:t>
            </a:r>
          </a:p>
          <a:p>
            <a:pPr algn="l">
              <a:lnSpc>
                <a:spcPct val="90000"/>
              </a:lnSpc>
              <a:spcBef>
                <a:spcPts val="4500"/>
              </a:spcBef>
              <a:defRPr sz="6600">
                <a:solidFill>
                  <a:srgbClr val="000000"/>
                </a:solidFill>
              </a:defRPr>
            </a:pPr>
            <a:r>
              <a:t>Student registration</a:t>
            </a:r>
          </a:p>
          <a:p>
            <a:pPr algn="l">
              <a:lnSpc>
                <a:spcPct val="90000"/>
              </a:lnSpc>
              <a:spcBef>
                <a:spcPts val="4500"/>
              </a:spcBef>
              <a:defRPr sz="6600">
                <a:solidFill>
                  <a:srgbClr val="000000"/>
                </a:solidFill>
              </a:defRPr>
            </a:pPr>
            <a:r>
              <a:t>Completion of FreeBible / Course</a:t>
            </a:r>
          </a:p>
          <a:p>
            <a:pPr algn="l">
              <a:lnSpc>
                <a:spcPct val="90000"/>
              </a:lnSpc>
              <a:spcBef>
                <a:spcPts val="4500"/>
              </a:spcBef>
              <a:defRPr sz="6600">
                <a:solidFill>
                  <a:srgbClr val="000000"/>
                </a:solidFill>
              </a:defRPr>
            </a:pPr>
            <a:r>
              <a:t>Follow up with other courses (resources)</a:t>
            </a:r>
          </a:p>
          <a:p>
            <a:pPr algn="l">
              <a:lnSpc>
                <a:spcPct val="90000"/>
              </a:lnSpc>
              <a:spcBef>
                <a:spcPts val="4500"/>
              </a:spcBef>
              <a:defRPr sz="6600">
                <a:solidFill>
                  <a:srgbClr val="000000"/>
                </a:solidFill>
              </a:defRPr>
            </a:pPr>
            <a:r>
              <a:t>Questions about church</a:t>
            </a:r>
          </a:p>
          <a:p>
            <a:pPr algn="l">
              <a:lnSpc>
                <a:spcPct val="90000"/>
              </a:lnSpc>
              <a:spcBef>
                <a:spcPts val="4500"/>
              </a:spcBef>
              <a:defRPr b="1" sz="6600">
                <a:solidFill>
                  <a:srgbClr val="000000"/>
                </a:solidFill>
              </a:defRPr>
            </a:pPr>
            <a:r>
              <a:t>Visit to/from the church</a:t>
            </a:r>
          </a:p>
        </p:txBody>
      </p:sp>
      <p:sp>
        <p:nvSpPr>
          <p:cNvPr id="321" name="Arrow"/>
          <p:cNvSpPr/>
          <p:nvPr/>
        </p:nvSpPr>
        <p:spPr>
          <a:xfrm flipH="1">
            <a:off x="11895084" y="11925218"/>
            <a:ext cx="2728728" cy="1270001"/>
          </a:xfrm>
          <a:prstGeom prst="rightArrow">
            <a:avLst>
              <a:gd name="adj1" fmla="val 58936"/>
              <a:gd name="adj2" fmla="val 158338"/>
            </a:avLst>
          </a:prstGeom>
          <a:solidFill>
            <a:srgbClr val="A4C95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God might have committed the message of the gospel, and all the work of loving ministry, to the heavenly angels. He might have employed other means for accomplishing His purpose. But in His infinite love He chose to make us co-workers with Himself, with "/>
          <p:cNvSpPr txBox="1"/>
          <p:nvPr/>
        </p:nvSpPr>
        <p:spPr>
          <a:xfrm>
            <a:off x="2009730" y="4040999"/>
            <a:ext cx="18013160" cy="8399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spcBef>
                <a:spcPts val="4500"/>
              </a:spcBef>
              <a:defRPr sz="5400">
                <a:solidFill>
                  <a:srgbClr val="000000"/>
                </a:solidFill>
              </a:defRPr>
            </a:pPr>
            <a:r>
              <a:t>God might have committed the message of the gospel, and all the work of loving ministry, to the heavenly angels. </a:t>
            </a:r>
            <a:r>
              <a:rPr>
                <a:solidFill>
                  <a:srgbClr val="FFFFFF"/>
                </a:solidFill>
              </a:rPr>
              <a:t>He might have employed other means for accomplishing His purpose. But in His infinite love He chose to make us co-workers with Himself, with Christ and the angels, that we might share the blessing, the joy, the spiritual uplifting, which results from this unselfish ministry.</a:t>
            </a:r>
          </a:p>
          <a:p>
            <a:pPr algn="l">
              <a:lnSpc>
                <a:spcPct val="120000"/>
              </a:lnSpc>
              <a:spcBef>
                <a:spcPts val="4500"/>
              </a:spcBef>
              <a:defRPr sz="5400">
                <a:solidFill>
                  <a:srgbClr val="000000"/>
                </a:solidFill>
              </a:defRPr>
            </a:pPr>
            <a:r>
              <a:t>(Ellen White, </a:t>
            </a:r>
            <a:r>
              <a:rPr i="1"/>
              <a:t>Steps to Christ</a:t>
            </a:r>
            <a:r>
              <a:t>)</a:t>
            </a:r>
          </a:p>
        </p:txBody>
      </p:sp>
      <p:sp>
        <p:nvSpPr>
          <p:cNvPr id="324"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25"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326" name="Inspiration"/>
          <p:cNvSpPr txBox="1"/>
          <p:nvPr/>
        </p:nvSpPr>
        <p:spPr>
          <a:xfrm>
            <a:off x="2009730" y="1662551"/>
            <a:ext cx="9199525"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Inspiration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extLst/>
          </a:blip>
          <a:srcRect l="41134" t="22942" r="8724" b="6186"/>
          <a:stretch>
            <a:fillRect/>
          </a:stretch>
        </p:blipFill>
        <p:spPr>
          <a:xfrm>
            <a:off x="10177411" y="0"/>
            <a:ext cx="14206574" cy="13716000"/>
          </a:xfrm>
          <a:prstGeom prst="rect">
            <a:avLst/>
          </a:prstGeom>
          <a:ln w="12700">
            <a:miter lim="400000"/>
          </a:ln>
        </p:spPr>
      </p:pic>
      <p:sp>
        <p:nvSpPr>
          <p:cNvPr id="161" name="Rectangle"/>
          <p:cNvSpPr/>
          <p:nvPr/>
        </p:nvSpPr>
        <p:spPr>
          <a:xfrm>
            <a:off x="0" y="0"/>
            <a:ext cx="5197416"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2" name="Rectangle"/>
          <p:cNvSpPr/>
          <p:nvPr/>
        </p:nvSpPr>
        <p:spPr>
          <a:xfrm>
            <a:off x="5222815"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3" name="The Bible  School  of the Air…"/>
          <p:cNvSpPr txBox="1"/>
          <p:nvPr/>
        </p:nvSpPr>
        <p:spPr>
          <a:xfrm>
            <a:off x="6259740" y="1886791"/>
            <a:ext cx="312356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The Bible </a:t>
            </a:r>
            <a:br/>
            <a:r>
              <a:t>School </a:t>
            </a:r>
            <a:br/>
            <a:r>
              <a:t>of the Air</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64" name="1942"/>
          <p:cNvSpPr txBox="1"/>
          <p:nvPr/>
        </p:nvSpPr>
        <p:spPr>
          <a:xfrm>
            <a:off x="6987641"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1942</a:t>
            </a:r>
          </a:p>
        </p:txBody>
      </p:sp>
      <p:sp>
        <p:nvSpPr>
          <p:cNvPr id="165" name="Home  Bible  Course…"/>
          <p:cNvSpPr txBox="1"/>
          <p:nvPr/>
        </p:nvSpPr>
        <p:spPr>
          <a:xfrm>
            <a:off x="1447770" y="1886791"/>
            <a:ext cx="230187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Home </a:t>
            </a:r>
            <a:br/>
            <a:r>
              <a:t>Bible </a:t>
            </a:r>
            <a:br/>
            <a:r>
              <a:t>Course</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66" name="Before…"/>
          <p:cNvSpPr txBox="1"/>
          <p:nvPr/>
        </p:nvSpPr>
        <p:spPr>
          <a:xfrm>
            <a:off x="1338154" y="7923135"/>
            <a:ext cx="2520633" cy="18085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500">
                <a:solidFill>
                  <a:srgbClr val="000000"/>
                </a:solidFill>
              </a:defRPr>
            </a:pPr>
            <a:r>
              <a:t>Before </a:t>
            </a:r>
          </a:p>
          <a:p>
            <a:pPr defTabSz="825500">
              <a:defRPr b="1" sz="5500">
                <a:solidFill>
                  <a:srgbClr val="000000"/>
                </a:solidFill>
              </a:defRPr>
            </a:pPr>
            <a:r>
              <a:t>WWII</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God might have committed the message of the gospel, and all the work of loving ministry, to the heavenly angels. He might have employed other means for accomplishing His purpose. But in His infinite love He chose to make us co-workers with Himself, with "/>
          <p:cNvSpPr txBox="1"/>
          <p:nvPr/>
        </p:nvSpPr>
        <p:spPr>
          <a:xfrm>
            <a:off x="2009730" y="4040999"/>
            <a:ext cx="18013160" cy="83867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spcBef>
                <a:spcPts val="4500"/>
              </a:spcBef>
              <a:defRPr sz="5400">
                <a:solidFill>
                  <a:srgbClr val="000000"/>
                </a:solidFill>
              </a:defRPr>
            </a:pPr>
            <a:r>
              <a:t>God might have committed the message of the gospel, and all the work of loving ministry, to the heavenly angels. He might have employed other means for accomplishing His purpose. </a:t>
            </a:r>
            <a:r>
              <a:rPr>
                <a:solidFill>
                  <a:srgbClr val="FFFFFF"/>
                </a:solidFill>
              </a:rPr>
              <a:t>But in His infinite love He chose to make us co-workers with Himself, with Christ and the angels, that we might share the blessing, the joy, the spiritual uplifting, which results from this unselfish ministry.</a:t>
            </a:r>
          </a:p>
          <a:p>
            <a:pPr algn="l">
              <a:lnSpc>
                <a:spcPct val="120000"/>
              </a:lnSpc>
              <a:spcBef>
                <a:spcPts val="4500"/>
              </a:spcBef>
              <a:defRPr sz="5400">
                <a:solidFill>
                  <a:srgbClr val="000000"/>
                </a:solidFill>
              </a:defRPr>
            </a:pPr>
            <a:r>
              <a:t>(Ellen White, Steps to Christ)</a:t>
            </a:r>
          </a:p>
        </p:txBody>
      </p:sp>
      <p:sp>
        <p:nvSpPr>
          <p:cNvPr id="329"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30"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331" name="Inspiration"/>
          <p:cNvSpPr txBox="1"/>
          <p:nvPr/>
        </p:nvSpPr>
        <p:spPr>
          <a:xfrm>
            <a:off x="2009730" y="1662551"/>
            <a:ext cx="9199525"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Inspiration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God might have committed the message of the gospel, and all the work of loving ministry, to the heavenly angels. He might have employed other means for accomplishing His purpose. But in His infinite love He chose to make us co-workers with Himself, with "/>
          <p:cNvSpPr txBox="1"/>
          <p:nvPr/>
        </p:nvSpPr>
        <p:spPr>
          <a:xfrm>
            <a:off x="2009730" y="4040999"/>
            <a:ext cx="18013160" cy="8460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spcBef>
                <a:spcPts val="4500"/>
              </a:spcBef>
              <a:defRPr sz="5400">
                <a:solidFill>
                  <a:srgbClr val="000000"/>
                </a:solidFill>
              </a:defRPr>
            </a:pPr>
            <a:r>
              <a:t>God might have committed the message of the gospel, and all the work of loving ministry, to the heavenly angels. He might have employed other means for accomplishing His purpose. But in His infinite love </a:t>
            </a:r>
            <a:r>
              <a:rPr b="1">
                <a:solidFill>
                  <a:srgbClr val="325A6B"/>
                </a:solidFill>
              </a:rPr>
              <a:t>He chose to make us co-workers</a:t>
            </a:r>
            <a:r>
              <a:t> with Himself, with Christ and the angels, that we might share the blessing, the joy, the spiritual uplifting, which results from this unselfish ministry.</a:t>
            </a:r>
          </a:p>
          <a:p>
            <a:pPr algn="l">
              <a:lnSpc>
                <a:spcPct val="120000"/>
              </a:lnSpc>
              <a:spcBef>
                <a:spcPts val="4500"/>
              </a:spcBef>
              <a:defRPr sz="5400">
                <a:solidFill>
                  <a:srgbClr val="000000"/>
                </a:solidFill>
              </a:defRPr>
            </a:pPr>
            <a:r>
              <a:t>(Ellen White, </a:t>
            </a:r>
            <a:r>
              <a:rPr i="1"/>
              <a:t>Steps to Christ</a:t>
            </a:r>
            <a:r>
              <a:t>)</a:t>
            </a:r>
          </a:p>
        </p:txBody>
      </p:sp>
      <p:sp>
        <p:nvSpPr>
          <p:cNvPr id="334"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35"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336" name="Inspiration"/>
          <p:cNvSpPr txBox="1"/>
          <p:nvPr/>
        </p:nvSpPr>
        <p:spPr>
          <a:xfrm>
            <a:off x="2009730" y="1662551"/>
            <a:ext cx="9199525"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Inspiration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F7B9606D-AD4D-4004-8438-6C82533B1AFF.jpeg" descr="F7B9606D-AD4D-4004-8438-6C82533B1AFF.jpeg"/>
          <p:cNvPicPr>
            <a:picLocks noChangeAspect="1"/>
          </p:cNvPicPr>
          <p:nvPr/>
        </p:nvPicPr>
        <p:blipFill>
          <a:blip r:embed="rId2">
            <a:extLst/>
          </a:blip>
          <a:srcRect l="34613" t="0" r="0" b="5217"/>
          <a:stretch>
            <a:fillRect/>
          </a:stretch>
        </p:blipFill>
        <p:spPr>
          <a:xfrm>
            <a:off x="5747646" y="-1"/>
            <a:ext cx="10862358" cy="13716122"/>
          </a:xfrm>
          <a:prstGeom prst="rect">
            <a:avLst/>
          </a:prstGeom>
          <a:ln w="12700">
            <a:miter lim="400000"/>
          </a:ln>
        </p:spPr>
      </p:pic>
      <p:sp>
        <p:nvSpPr>
          <p:cNvPr id="339"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40"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pic>
        <p:nvPicPr>
          <p:cNvPr id="341" name="91FA172D-548F-4496-BEB3-DFA254A76F19.jpeg" descr="91FA172D-548F-4496-BEB3-DFA254A76F19.jpeg"/>
          <p:cNvPicPr>
            <a:picLocks noChangeAspect="1"/>
          </p:cNvPicPr>
          <p:nvPr/>
        </p:nvPicPr>
        <p:blipFill>
          <a:blip r:embed="rId4">
            <a:extLst/>
          </a:blip>
          <a:srcRect l="0" t="0" r="53734" b="76505"/>
          <a:stretch>
            <a:fillRect/>
          </a:stretch>
        </p:blipFill>
        <p:spPr>
          <a:xfrm>
            <a:off x="2476007" y="660009"/>
            <a:ext cx="6543386" cy="219632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Facebook.010.jpeg"/>
          <p:cNvGrpSpPr/>
          <p:nvPr/>
        </p:nvGrpSpPr>
        <p:grpSpPr>
          <a:xfrm rot="21000000">
            <a:off x="1955276" y="1996996"/>
            <a:ext cx="18893010" cy="11455648"/>
            <a:chOff x="0" y="0"/>
            <a:chExt cx="18893009" cy="11455647"/>
          </a:xfrm>
        </p:grpSpPr>
        <p:pic>
          <p:nvPicPr>
            <p:cNvPr id="344" name="Facebook.010.jpeg" descr="Facebook.010.jpeg"/>
            <p:cNvPicPr>
              <a:picLocks noChangeAspect="1"/>
            </p:cNvPicPr>
            <p:nvPr/>
          </p:nvPicPr>
          <p:blipFill>
            <a:blip r:embed="rId2">
              <a:extLst/>
            </a:blip>
            <a:srcRect l="1315" t="47445" r="13331" b="1608"/>
            <a:stretch>
              <a:fillRect/>
            </a:stretch>
          </p:blipFill>
          <p:spPr>
            <a:xfrm>
              <a:off x="127000" y="88900"/>
              <a:ext cx="18639010" cy="11125448"/>
            </a:xfrm>
            <a:prstGeom prst="rect">
              <a:avLst/>
            </a:prstGeom>
            <a:ln>
              <a:noFill/>
            </a:ln>
            <a:effectLst/>
          </p:spPr>
        </p:pic>
        <p:pic>
          <p:nvPicPr>
            <p:cNvPr id="343" name="Facebook.010.jpeg" descr="Facebook.010.jpeg"/>
            <p:cNvPicPr>
              <a:picLocks noChangeAspect="0"/>
            </p:cNvPicPr>
            <p:nvPr/>
          </p:nvPicPr>
          <p:blipFill>
            <a:blip r:embed="rId3">
              <a:extLst/>
            </a:blip>
            <a:stretch>
              <a:fillRect/>
            </a:stretch>
          </p:blipFill>
          <p:spPr>
            <a:xfrm>
              <a:off x="0" y="0"/>
              <a:ext cx="18893010" cy="11455648"/>
            </a:xfrm>
            <a:prstGeom prst="rect">
              <a:avLst/>
            </a:prstGeom>
            <a:effectLst/>
          </p:spPr>
        </p:pic>
      </p:grpSp>
      <p:sp>
        <p:nvSpPr>
          <p:cNvPr id="346"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47" name="logo_ADC.png" descr="logo_ADC.png"/>
          <p:cNvPicPr>
            <a:picLocks noChangeAspect="1"/>
          </p:cNvPicPr>
          <p:nvPr/>
        </p:nvPicPr>
        <p:blipFill>
          <a:blip r:embed="rId4">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2">
            <a:extLst/>
          </a:blip>
          <a:srcRect l="904" t="43543" r="0" b="13087"/>
          <a:stretch>
            <a:fillRect/>
          </a:stretch>
        </p:blipFill>
        <p:spPr>
          <a:xfrm>
            <a:off x="0" y="0"/>
            <a:ext cx="20897326" cy="13716000"/>
          </a:xfrm>
          <a:prstGeom prst="rect">
            <a:avLst/>
          </a:prstGeom>
          <a:ln w="12700">
            <a:miter lim="400000"/>
          </a:ln>
        </p:spPr>
      </p:pic>
      <p:grpSp>
        <p:nvGrpSpPr>
          <p:cNvPr id="352" name="Image"/>
          <p:cNvGrpSpPr/>
          <p:nvPr/>
        </p:nvGrpSpPr>
        <p:grpSpPr>
          <a:xfrm rot="21386644">
            <a:off x="5321522" y="532374"/>
            <a:ext cx="10992768" cy="3503495"/>
            <a:chOff x="0" y="0"/>
            <a:chExt cx="10992767" cy="3503494"/>
          </a:xfrm>
        </p:grpSpPr>
        <p:pic>
          <p:nvPicPr>
            <p:cNvPr id="351" name="Image" descr="Image"/>
            <p:cNvPicPr>
              <a:picLocks noChangeAspect="1"/>
            </p:cNvPicPr>
            <p:nvPr/>
          </p:nvPicPr>
          <p:blipFill>
            <a:blip r:embed="rId3">
              <a:extLst/>
            </a:blip>
            <a:srcRect l="0" t="1665" r="0" b="68784"/>
            <a:stretch>
              <a:fillRect/>
            </a:stretch>
          </p:blipFill>
          <p:spPr>
            <a:xfrm>
              <a:off x="127000" y="88900"/>
              <a:ext cx="10738768" cy="3173295"/>
            </a:xfrm>
            <a:prstGeom prst="rect">
              <a:avLst/>
            </a:prstGeom>
            <a:ln>
              <a:noFill/>
            </a:ln>
            <a:effectLst/>
          </p:spPr>
        </p:pic>
        <p:pic>
          <p:nvPicPr>
            <p:cNvPr id="350" name="Image" descr="Image"/>
            <p:cNvPicPr>
              <a:picLocks noChangeAspect="0"/>
            </p:cNvPicPr>
            <p:nvPr/>
          </p:nvPicPr>
          <p:blipFill>
            <a:blip r:embed="rId4">
              <a:extLst/>
            </a:blip>
            <a:stretch>
              <a:fillRect/>
            </a:stretch>
          </p:blipFill>
          <p:spPr>
            <a:xfrm>
              <a:off x="0" y="0"/>
              <a:ext cx="10992768" cy="3503495"/>
            </a:xfrm>
            <a:prstGeom prst="rect">
              <a:avLst/>
            </a:prstGeom>
            <a:effectLst/>
          </p:spPr>
        </p:pic>
      </p:grpSp>
      <p:sp>
        <p:nvSpPr>
          <p:cNvPr id="353"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54" name="logo_ADC.png" descr="logo_ADC.png"/>
          <p:cNvPicPr>
            <a:picLocks noChangeAspect="1"/>
          </p:cNvPicPr>
          <p:nvPr/>
        </p:nvPicPr>
        <p:blipFill>
          <a:blip r:embed="rId5">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tretch>
            <a:fillRect/>
          </a:stretch>
        </p:blipFill>
        <p:spPr>
          <a:xfrm>
            <a:off x="8846673" y="9953172"/>
            <a:ext cx="1648753" cy="1648753"/>
          </a:xfrm>
          <a:prstGeom prst="rect">
            <a:avLst/>
          </a:prstGeom>
          <a:ln w="12700">
            <a:miter lim="400000"/>
          </a:ln>
        </p:spPr>
      </p:pic>
      <p:pic>
        <p:nvPicPr>
          <p:cNvPr id="357" name="91FA172D-548F-4496-BEB3-DFA254A76F19.jpeg" descr="91FA172D-548F-4496-BEB3-DFA254A76F19.jpeg"/>
          <p:cNvPicPr>
            <a:picLocks noChangeAspect="1"/>
          </p:cNvPicPr>
          <p:nvPr/>
        </p:nvPicPr>
        <p:blipFill>
          <a:blip r:embed="rId3">
            <a:extLst/>
          </a:blip>
          <a:srcRect l="0" t="0" r="53734" b="76505"/>
          <a:stretch>
            <a:fillRect/>
          </a:stretch>
        </p:blipFill>
        <p:spPr>
          <a:xfrm>
            <a:off x="4226245" y="10027589"/>
            <a:ext cx="4084742" cy="1371064"/>
          </a:xfrm>
          <a:prstGeom prst="rect">
            <a:avLst/>
          </a:prstGeom>
          <a:ln w="12700">
            <a:miter lim="400000"/>
          </a:ln>
        </p:spPr>
      </p:pic>
      <p:sp>
        <p:nvSpPr>
          <p:cNvPr id="358" name="Rectangle"/>
          <p:cNvSpPr/>
          <p:nvPr/>
        </p:nvSpPr>
        <p:spPr>
          <a:xfrm>
            <a:off x="-6069" y="-803"/>
            <a:ext cx="24396138" cy="8150169"/>
          </a:xfrm>
          <a:prstGeom prst="rect">
            <a:avLst/>
          </a:prstGeom>
          <a:solidFill>
            <a:srgbClr val="335A6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59" name="Image" descr="Image"/>
          <p:cNvPicPr>
            <a:picLocks noChangeAspect="1"/>
          </p:cNvPicPr>
          <p:nvPr/>
        </p:nvPicPr>
        <p:blipFill>
          <a:blip r:embed="rId4">
            <a:alphaModFix amt="16165"/>
            <a:extLst/>
          </a:blip>
          <a:stretch>
            <a:fillRect/>
          </a:stretch>
        </p:blipFill>
        <p:spPr>
          <a:xfrm>
            <a:off x="13633743" y="-3429023"/>
            <a:ext cx="13386762" cy="13386762"/>
          </a:xfrm>
          <a:prstGeom prst="rect">
            <a:avLst/>
          </a:prstGeom>
          <a:ln w="12700">
            <a:miter lim="400000"/>
          </a:ln>
        </p:spPr>
      </p:pic>
      <p:sp>
        <p:nvSpPr>
          <p:cNvPr id="360" name="Let’s go together!"/>
          <p:cNvSpPr txBox="1"/>
          <p:nvPr/>
        </p:nvSpPr>
        <p:spPr>
          <a:xfrm>
            <a:off x="2009730" y="5656261"/>
            <a:ext cx="15300046"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FFFFFF"/>
                </a:solidFill>
              </a:defRPr>
            </a:lvl1pPr>
          </a:lstStyle>
          <a:p>
            <a:pPr/>
            <a:r>
              <a:t>Let’s go together!</a:t>
            </a:r>
          </a:p>
        </p:txBody>
      </p:sp>
      <p:pic>
        <p:nvPicPr>
          <p:cNvPr id="361" name="logo_ADC.png" descr="logo_ADC.png"/>
          <p:cNvPicPr>
            <a:picLocks noChangeAspect="1"/>
          </p:cNvPicPr>
          <p:nvPr/>
        </p:nvPicPr>
        <p:blipFill>
          <a:blip r:embed="rId5">
            <a:extLst/>
          </a:blip>
          <a:stretch>
            <a:fillRect/>
          </a:stretch>
        </p:blipFill>
        <p:spPr>
          <a:xfrm>
            <a:off x="10931877" y="9957737"/>
            <a:ext cx="3964808" cy="1601521"/>
          </a:xfrm>
          <a:prstGeom prst="rect">
            <a:avLst/>
          </a:prstGeom>
          <a:ln w="12700">
            <a:miter lim="400000"/>
          </a:ln>
        </p:spPr>
      </p:pic>
      <p:pic>
        <p:nvPicPr>
          <p:cNvPr id="362" name="Image" descr="Image"/>
          <p:cNvPicPr>
            <a:picLocks noChangeAspect="1"/>
          </p:cNvPicPr>
          <p:nvPr/>
        </p:nvPicPr>
        <p:blipFill>
          <a:blip r:embed="rId6">
            <a:extLst/>
          </a:blip>
          <a:stretch>
            <a:fillRect/>
          </a:stretch>
        </p:blipFill>
        <p:spPr>
          <a:xfrm>
            <a:off x="2376877" y="9992286"/>
            <a:ext cx="1532422" cy="1532423"/>
          </a:xfrm>
          <a:prstGeom prst="rect">
            <a:avLst/>
          </a:prstGeom>
          <a:ln w="12700">
            <a:miter lim="400000"/>
          </a:ln>
        </p:spPr>
      </p:pic>
      <p:pic>
        <p:nvPicPr>
          <p:cNvPr id="363" name="Image" descr="Image"/>
          <p:cNvPicPr>
            <a:picLocks noChangeAspect="1"/>
          </p:cNvPicPr>
          <p:nvPr/>
        </p:nvPicPr>
        <p:blipFill>
          <a:blip r:embed="rId7">
            <a:extLst/>
          </a:blip>
          <a:stretch>
            <a:fillRect/>
          </a:stretch>
        </p:blipFill>
        <p:spPr>
          <a:xfrm>
            <a:off x="15191785" y="9846601"/>
            <a:ext cx="1927580" cy="192758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Rectangle"/>
          <p:cNvSpPr/>
          <p:nvPr/>
        </p:nvSpPr>
        <p:spPr>
          <a:xfrm>
            <a:off x="15668446" y="-1"/>
            <a:ext cx="8671323" cy="13716001"/>
          </a:xfrm>
          <a:prstGeom prst="rect">
            <a:avLst/>
          </a:prstGeom>
          <a:solidFill>
            <a:srgbClr val="FFF8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69" name="D31616C4-51A1-4971-B3BF-9FA8534712B8.jpeg" descr="D31616C4-51A1-4971-B3BF-9FA8534712B8.jpeg"/>
          <p:cNvPicPr>
            <a:picLocks noChangeAspect="1"/>
          </p:cNvPicPr>
          <p:nvPr/>
        </p:nvPicPr>
        <p:blipFill>
          <a:blip r:embed="rId2">
            <a:alphaModFix amt="43521"/>
            <a:extLst/>
          </a:blip>
          <a:srcRect l="0" t="0" r="23934" b="22459"/>
          <a:stretch>
            <a:fillRect/>
          </a:stretch>
        </p:blipFill>
        <p:spPr>
          <a:xfrm rot="21000231">
            <a:off x="15715593" y="9596668"/>
            <a:ext cx="9263811" cy="4579585"/>
          </a:xfrm>
          <a:prstGeom prst="rect">
            <a:avLst/>
          </a:prstGeom>
          <a:ln w="12700">
            <a:miter lim="400000"/>
          </a:ln>
        </p:spPr>
      </p:pic>
      <p:sp>
        <p:nvSpPr>
          <p:cNvPr id="170" name="Rectangle"/>
          <p:cNvSpPr/>
          <p:nvPr/>
        </p:nvSpPr>
        <p:spPr>
          <a:xfrm>
            <a:off x="0" y="0"/>
            <a:ext cx="5197416"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1" name="Rectangle"/>
          <p:cNvSpPr/>
          <p:nvPr/>
        </p:nvSpPr>
        <p:spPr>
          <a:xfrm>
            <a:off x="5222815"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2" name="Rectangle"/>
          <p:cNvSpPr/>
          <p:nvPr/>
        </p:nvSpPr>
        <p:spPr>
          <a:xfrm>
            <a:off x="10445631"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3" name="The Bible  School  of the Air…"/>
          <p:cNvSpPr txBox="1"/>
          <p:nvPr/>
        </p:nvSpPr>
        <p:spPr>
          <a:xfrm>
            <a:off x="6259740" y="1886791"/>
            <a:ext cx="312356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The Bible </a:t>
            </a:r>
            <a:br/>
            <a:r>
              <a:t>School </a:t>
            </a:r>
            <a:br/>
            <a:r>
              <a:t>of the Air</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74" name="Voice of  Prophecy Bible…"/>
          <p:cNvSpPr txBox="1"/>
          <p:nvPr/>
        </p:nvSpPr>
        <p:spPr>
          <a:xfrm>
            <a:off x="10700236" y="1886791"/>
            <a:ext cx="468820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Voice of </a:t>
            </a:r>
            <a:br/>
            <a:r>
              <a:t>Prophecy Bible</a:t>
            </a:r>
          </a:p>
          <a:p>
            <a:pPr defTabSz="825500">
              <a:defRPr b="1" sz="5000">
                <a:solidFill>
                  <a:srgbClr val="FFFFFF"/>
                </a:solidFill>
              </a:defRPr>
            </a:pPr>
            <a:r>
              <a:t>School</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UK</a:t>
            </a:r>
          </a:p>
        </p:txBody>
      </p:sp>
      <p:sp>
        <p:nvSpPr>
          <p:cNvPr id="175" name="1942"/>
          <p:cNvSpPr txBox="1"/>
          <p:nvPr/>
        </p:nvSpPr>
        <p:spPr>
          <a:xfrm>
            <a:off x="6987641"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1942</a:t>
            </a:r>
          </a:p>
        </p:txBody>
      </p:sp>
      <p:sp>
        <p:nvSpPr>
          <p:cNvPr id="176" name="1945"/>
          <p:cNvSpPr txBox="1"/>
          <p:nvPr/>
        </p:nvSpPr>
        <p:spPr>
          <a:xfrm>
            <a:off x="12210456"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1945</a:t>
            </a:r>
          </a:p>
        </p:txBody>
      </p:sp>
      <p:sp>
        <p:nvSpPr>
          <p:cNvPr id="177" name="Home  Bible  Course…"/>
          <p:cNvSpPr txBox="1"/>
          <p:nvPr/>
        </p:nvSpPr>
        <p:spPr>
          <a:xfrm>
            <a:off x="1447770" y="1886791"/>
            <a:ext cx="230187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Home </a:t>
            </a:r>
            <a:br/>
            <a:r>
              <a:t>Bible </a:t>
            </a:r>
            <a:br/>
            <a:r>
              <a:t>Course</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78" name="Before…"/>
          <p:cNvSpPr txBox="1"/>
          <p:nvPr/>
        </p:nvSpPr>
        <p:spPr>
          <a:xfrm>
            <a:off x="1338154" y="7923135"/>
            <a:ext cx="2520633" cy="18085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500">
                <a:solidFill>
                  <a:srgbClr val="000000"/>
                </a:solidFill>
              </a:defRPr>
            </a:pPr>
            <a:r>
              <a:t>Before </a:t>
            </a:r>
          </a:p>
          <a:p>
            <a:pPr defTabSz="825500">
              <a:defRPr b="1" sz="5500">
                <a:solidFill>
                  <a:srgbClr val="000000"/>
                </a:solidFill>
              </a:defRPr>
            </a:pPr>
            <a:r>
              <a:t>WWII</a:t>
            </a:r>
          </a:p>
        </p:txBody>
      </p:sp>
      <p:pic>
        <p:nvPicPr>
          <p:cNvPr id="179" name="0B7DA868-1ADA-4E8D-8A26-C71FDE7F9BCD.jpeg" descr="0B7DA868-1ADA-4E8D-8A26-C71FDE7F9BCD.jpeg"/>
          <p:cNvPicPr>
            <a:picLocks noChangeAspect="1"/>
          </p:cNvPicPr>
          <p:nvPr/>
        </p:nvPicPr>
        <p:blipFill>
          <a:blip r:embed="rId3">
            <a:extLst/>
          </a:blip>
          <a:srcRect l="3152" t="0" r="5088" b="0"/>
          <a:stretch>
            <a:fillRect/>
          </a:stretch>
        </p:blipFill>
        <p:spPr>
          <a:xfrm>
            <a:off x="15643046" y="1327205"/>
            <a:ext cx="8696771" cy="5173871"/>
          </a:xfrm>
          <a:prstGeom prst="rect">
            <a:avLst/>
          </a:prstGeom>
          <a:ln w="12700">
            <a:miter lim="400000"/>
          </a:ln>
        </p:spPr>
      </p:pic>
      <p:grpSp>
        <p:nvGrpSpPr>
          <p:cNvPr id="183" name="Group"/>
          <p:cNvGrpSpPr/>
          <p:nvPr/>
        </p:nvGrpSpPr>
        <p:grpSpPr>
          <a:xfrm>
            <a:off x="16705371" y="7236138"/>
            <a:ext cx="4856656" cy="1844770"/>
            <a:chOff x="0" y="0"/>
            <a:chExt cx="4856655" cy="1844768"/>
          </a:xfrm>
        </p:grpSpPr>
        <p:pic>
          <p:nvPicPr>
            <p:cNvPr id="180" name="D31616C4-51A1-4971-B3BF-9FA8534712B8.jpeg" descr="D31616C4-51A1-4971-B3BF-9FA8534712B8.jpeg"/>
            <p:cNvPicPr>
              <a:picLocks noChangeAspect="1"/>
            </p:cNvPicPr>
            <p:nvPr/>
          </p:nvPicPr>
          <p:blipFill>
            <a:blip r:embed="rId2">
              <a:extLst/>
            </a:blip>
            <a:srcRect l="79031" t="40559" r="0" b="49999"/>
            <a:stretch>
              <a:fillRect/>
            </a:stretch>
          </p:blipFill>
          <p:spPr>
            <a:xfrm>
              <a:off x="0" y="0"/>
              <a:ext cx="2370582" cy="517564"/>
            </a:xfrm>
            <a:prstGeom prst="rect">
              <a:avLst/>
            </a:prstGeom>
            <a:ln w="12700" cap="flat">
              <a:noFill/>
              <a:miter lim="400000"/>
            </a:ln>
            <a:effectLst/>
          </p:spPr>
        </p:pic>
        <p:pic>
          <p:nvPicPr>
            <p:cNvPr id="181" name="D31616C4-51A1-4971-B3BF-9FA8534712B8.jpeg" descr="D31616C4-51A1-4971-B3BF-9FA8534712B8.jpeg"/>
            <p:cNvPicPr>
              <a:picLocks noChangeAspect="1"/>
            </p:cNvPicPr>
            <p:nvPr/>
          </p:nvPicPr>
          <p:blipFill>
            <a:blip r:embed="rId2">
              <a:extLst/>
            </a:blip>
            <a:srcRect l="0" t="50000" r="79072" b="40559"/>
            <a:stretch>
              <a:fillRect/>
            </a:stretch>
          </p:blipFill>
          <p:spPr>
            <a:xfrm>
              <a:off x="658335" y="663602"/>
              <a:ext cx="2365922" cy="517564"/>
            </a:xfrm>
            <a:prstGeom prst="rect">
              <a:avLst/>
            </a:prstGeom>
            <a:ln w="12700" cap="flat">
              <a:noFill/>
              <a:miter lim="400000"/>
            </a:ln>
            <a:effectLst/>
          </p:spPr>
        </p:pic>
        <p:pic>
          <p:nvPicPr>
            <p:cNvPr id="182" name="D31616C4-51A1-4971-B3BF-9FA8534712B8.jpeg" descr="D31616C4-51A1-4971-B3BF-9FA8534712B8.jpeg"/>
            <p:cNvPicPr>
              <a:picLocks noChangeAspect="1"/>
            </p:cNvPicPr>
            <p:nvPr/>
          </p:nvPicPr>
          <p:blipFill>
            <a:blip r:embed="rId2">
              <a:extLst/>
            </a:blip>
            <a:srcRect l="21402" t="50000" r="49999" b="40559"/>
            <a:stretch>
              <a:fillRect/>
            </a:stretch>
          </p:blipFill>
          <p:spPr>
            <a:xfrm>
              <a:off x="1623621" y="1327205"/>
              <a:ext cx="3233035" cy="51756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Rectangle"/>
          <p:cNvSpPr/>
          <p:nvPr/>
        </p:nvSpPr>
        <p:spPr>
          <a:xfrm>
            <a:off x="0" y="0"/>
            <a:ext cx="5197416"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6" name="Rectangle"/>
          <p:cNvSpPr/>
          <p:nvPr/>
        </p:nvSpPr>
        <p:spPr>
          <a:xfrm>
            <a:off x="5222815"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7" name="Rectangle"/>
          <p:cNvSpPr/>
          <p:nvPr/>
        </p:nvSpPr>
        <p:spPr>
          <a:xfrm>
            <a:off x="10445631"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 name="Rectangle"/>
          <p:cNvSpPr/>
          <p:nvPr/>
        </p:nvSpPr>
        <p:spPr>
          <a:xfrm>
            <a:off x="15668446" y="-1"/>
            <a:ext cx="5197417" cy="13716001"/>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9" name="The Bible  School  of the Air…"/>
          <p:cNvSpPr txBox="1"/>
          <p:nvPr/>
        </p:nvSpPr>
        <p:spPr>
          <a:xfrm>
            <a:off x="6259740" y="1886791"/>
            <a:ext cx="312356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The Bible </a:t>
            </a:r>
            <a:br/>
            <a:r>
              <a:t>School </a:t>
            </a:r>
            <a:br/>
            <a:r>
              <a:t>of the Air</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90" name="Adventist  Discovery  Centre…"/>
          <p:cNvSpPr txBox="1"/>
          <p:nvPr/>
        </p:nvSpPr>
        <p:spPr>
          <a:xfrm>
            <a:off x="16622187" y="1886791"/>
            <a:ext cx="328993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Adventist </a:t>
            </a:r>
            <a:br/>
            <a:r>
              <a:t>Discovery </a:t>
            </a:r>
            <a:br/>
            <a:r>
              <a:t>Centre</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UK</a:t>
            </a:r>
          </a:p>
        </p:txBody>
      </p:sp>
      <p:sp>
        <p:nvSpPr>
          <p:cNvPr id="191" name="1942"/>
          <p:cNvSpPr txBox="1"/>
          <p:nvPr/>
        </p:nvSpPr>
        <p:spPr>
          <a:xfrm>
            <a:off x="6987641"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1942</a:t>
            </a:r>
          </a:p>
        </p:txBody>
      </p:sp>
      <p:sp>
        <p:nvSpPr>
          <p:cNvPr id="192" name="1945"/>
          <p:cNvSpPr txBox="1"/>
          <p:nvPr/>
        </p:nvSpPr>
        <p:spPr>
          <a:xfrm>
            <a:off x="12210456"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1945</a:t>
            </a:r>
          </a:p>
        </p:txBody>
      </p:sp>
      <p:sp>
        <p:nvSpPr>
          <p:cNvPr id="193" name="1998"/>
          <p:cNvSpPr txBox="1"/>
          <p:nvPr/>
        </p:nvSpPr>
        <p:spPr>
          <a:xfrm>
            <a:off x="17433272" y="7923135"/>
            <a:ext cx="1667765" cy="9449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825500">
              <a:defRPr b="1" sz="5500">
                <a:solidFill>
                  <a:srgbClr val="000000"/>
                </a:solidFill>
              </a:defRPr>
            </a:lvl1pPr>
          </a:lstStyle>
          <a:p>
            <a:pPr/>
            <a:r>
              <a:t>1998</a:t>
            </a:r>
          </a:p>
        </p:txBody>
      </p:sp>
      <p:sp>
        <p:nvSpPr>
          <p:cNvPr id="194" name="Home  Bible  Course…"/>
          <p:cNvSpPr txBox="1"/>
          <p:nvPr/>
        </p:nvSpPr>
        <p:spPr>
          <a:xfrm>
            <a:off x="1447770" y="1886791"/>
            <a:ext cx="230187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Home </a:t>
            </a:r>
            <a:br/>
            <a:r>
              <a:t>Bible </a:t>
            </a:r>
            <a:br/>
            <a:r>
              <a:t>Course</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USA</a:t>
            </a:r>
          </a:p>
        </p:txBody>
      </p:sp>
      <p:sp>
        <p:nvSpPr>
          <p:cNvPr id="195" name="Before…"/>
          <p:cNvSpPr txBox="1"/>
          <p:nvPr/>
        </p:nvSpPr>
        <p:spPr>
          <a:xfrm>
            <a:off x="1338154" y="7923135"/>
            <a:ext cx="2520633" cy="180854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500">
                <a:solidFill>
                  <a:srgbClr val="000000"/>
                </a:solidFill>
              </a:defRPr>
            </a:pPr>
            <a:r>
              <a:t>Before </a:t>
            </a:r>
          </a:p>
          <a:p>
            <a:pPr defTabSz="825500">
              <a:defRPr b="1" sz="5500">
                <a:solidFill>
                  <a:srgbClr val="000000"/>
                </a:solidFill>
              </a:defRPr>
            </a:pPr>
            <a:r>
              <a:t>WWII</a:t>
            </a:r>
          </a:p>
        </p:txBody>
      </p:sp>
      <p:pic>
        <p:nvPicPr>
          <p:cNvPr id="196"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
        <p:nvSpPr>
          <p:cNvPr id="197" name="Voice of  Prophecy Bible…"/>
          <p:cNvSpPr txBox="1"/>
          <p:nvPr/>
        </p:nvSpPr>
        <p:spPr>
          <a:xfrm>
            <a:off x="10700236" y="1886791"/>
            <a:ext cx="4688206" cy="473138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defTabSz="825500">
              <a:defRPr b="1" sz="5000">
                <a:solidFill>
                  <a:srgbClr val="FFFFFF"/>
                </a:solidFill>
              </a:defRPr>
            </a:pPr>
            <a:r>
              <a:t>Voice of </a:t>
            </a:r>
            <a:br/>
            <a:r>
              <a:t>Prophecy Bible</a:t>
            </a:r>
          </a:p>
          <a:p>
            <a:pPr defTabSz="825500">
              <a:defRPr b="1" sz="5000">
                <a:solidFill>
                  <a:srgbClr val="FFFFFF"/>
                </a:solidFill>
              </a:defRPr>
            </a:pPr>
            <a:r>
              <a:t>School</a:t>
            </a:r>
          </a:p>
          <a:p>
            <a:pPr defTabSz="825500">
              <a:defRPr b="1" sz="5000">
                <a:solidFill>
                  <a:srgbClr val="FFFFFF"/>
                </a:solidFill>
              </a:defRPr>
            </a:pPr>
          </a:p>
          <a:p>
            <a:pPr defTabSz="825500">
              <a:defRPr b="1" sz="5000">
                <a:solidFill>
                  <a:srgbClr val="FFFFFF"/>
                </a:solidFill>
              </a:defRPr>
            </a:pPr>
          </a:p>
          <a:p>
            <a:pPr defTabSz="825500">
              <a:defRPr b="1" sz="5000">
                <a:solidFill>
                  <a:srgbClr val="FFFFFF"/>
                </a:solidFill>
              </a:defRPr>
            </a:pPr>
            <a:r>
              <a:t>UK</a:t>
            </a:r>
          </a:p>
        </p:txBody>
      </p:sp>
      <p:pic>
        <p:nvPicPr>
          <p:cNvPr id="198" name="logo_ADC.png" descr="logo_ADC.png"/>
          <p:cNvPicPr>
            <a:picLocks noChangeAspect="1"/>
          </p:cNvPicPr>
          <p:nvPr/>
        </p:nvPicPr>
        <p:blipFill>
          <a:blip r:embed="rId2">
            <a:extLst/>
          </a:blip>
          <a:srcRect l="0" t="0" r="69430" b="0"/>
          <a:stretch>
            <a:fillRect/>
          </a:stretch>
        </p:blipFill>
        <p:spPr>
          <a:xfrm>
            <a:off x="20026422" y="653764"/>
            <a:ext cx="5815490" cy="768445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logo_ADC.png" descr="logo_ADC.png"/>
          <p:cNvPicPr>
            <a:picLocks noChangeAspect="1"/>
          </p:cNvPicPr>
          <p:nvPr/>
        </p:nvPicPr>
        <p:blipFill>
          <a:blip r:embed="rId2">
            <a:extLst/>
          </a:blip>
          <a:srcRect l="0" t="0" r="69430" b="0"/>
          <a:stretch>
            <a:fillRect/>
          </a:stretch>
        </p:blipFill>
        <p:spPr>
          <a:xfrm>
            <a:off x="15941288" y="2795165"/>
            <a:ext cx="5815490" cy="7684459"/>
          </a:xfrm>
          <a:prstGeom prst="rect">
            <a:avLst/>
          </a:prstGeom>
          <a:ln w="12700">
            <a:miter lim="400000"/>
          </a:ln>
        </p:spPr>
      </p:pic>
      <p:sp>
        <p:nvSpPr>
          <p:cNvPr id="201"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2" name="WHAT IS THE ADC?"/>
          <p:cNvSpPr txBox="1"/>
          <p:nvPr/>
        </p:nvSpPr>
        <p:spPr>
          <a:xfrm>
            <a:off x="2009730" y="1662551"/>
            <a:ext cx="13476225"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WHAT IS THE ADC?</a:t>
            </a:r>
          </a:p>
        </p:txBody>
      </p:sp>
      <p:pic>
        <p:nvPicPr>
          <p:cNvPr id="203"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logo_ADC.png" descr="logo_ADC.png"/>
          <p:cNvPicPr>
            <a:picLocks noChangeAspect="1"/>
          </p:cNvPicPr>
          <p:nvPr/>
        </p:nvPicPr>
        <p:blipFill>
          <a:blip r:embed="rId2">
            <a:extLst/>
          </a:blip>
          <a:srcRect l="0" t="0" r="69430" b="0"/>
          <a:stretch>
            <a:fillRect/>
          </a:stretch>
        </p:blipFill>
        <p:spPr>
          <a:xfrm>
            <a:off x="15941288" y="2795165"/>
            <a:ext cx="5815490" cy="7684459"/>
          </a:xfrm>
          <a:prstGeom prst="rect">
            <a:avLst/>
          </a:prstGeom>
          <a:ln w="12700">
            <a:miter lim="400000"/>
          </a:ln>
        </p:spPr>
      </p:pic>
      <p:sp>
        <p:nvSpPr>
          <p:cNvPr id="206"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7" name="WHAT IS THE ADC?"/>
          <p:cNvSpPr txBox="1"/>
          <p:nvPr/>
        </p:nvSpPr>
        <p:spPr>
          <a:xfrm>
            <a:off x="2009730" y="1662551"/>
            <a:ext cx="13476225" cy="18495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cap="all" spc="-232" sz="11600">
                <a:solidFill>
                  <a:srgbClr val="325A6B"/>
                </a:solidFill>
              </a:defRPr>
            </a:lvl1pPr>
          </a:lstStyle>
          <a:p>
            <a:pPr/>
            <a:r>
              <a:t>WHAT IS THE ADC?</a:t>
            </a:r>
          </a:p>
        </p:txBody>
      </p:sp>
      <p:sp>
        <p:nvSpPr>
          <p:cNvPr id="208" name="The ADC is a correspondence school       and resources centre."/>
          <p:cNvSpPr txBox="1"/>
          <p:nvPr/>
        </p:nvSpPr>
        <p:spPr>
          <a:xfrm>
            <a:off x="2009730" y="4577303"/>
            <a:ext cx="17264730" cy="2084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sz="6600">
                <a:solidFill>
                  <a:srgbClr val="000000"/>
                </a:solidFill>
              </a:defRPr>
            </a:pPr>
            <a:r>
              <a:t>The ADC is a correspondence school </a:t>
            </a:r>
            <a:br/>
            <a:r>
              <a:t>     and resources centre.</a:t>
            </a:r>
          </a:p>
        </p:txBody>
      </p:sp>
      <p:sp>
        <p:nvSpPr>
          <p:cNvPr id="209" name="We offer free  distance learning for  your discovery journey."/>
          <p:cNvSpPr txBox="1"/>
          <p:nvPr/>
        </p:nvSpPr>
        <p:spPr>
          <a:xfrm>
            <a:off x="9617237" y="8445762"/>
            <a:ext cx="10337452" cy="3125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b="1" sz="6600">
                <a:solidFill>
                  <a:srgbClr val="325A6B"/>
                </a:solidFill>
              </a:defRPr>
            </a:pPr>
            <a:r>
              <a:t>We offer free </a:t>
            </a:r>
            <a:br/>
            <a:r>
              <a:t>distance learning for </a:t>
            </a:r>
            <a:br/>
            <a:r>
              <a:t>your discovery journey.</a:t>
            </a:r>
          </a:p>
        </p:txBody>
      </p:sp>
      <p:pic>
        <p:nvPicPr>
          <p:cNvPr id="210" name="logo_ADC.png" descr="logo_ADC.png"/>
          <p:cNvPicPr>
            <a:picLocks noChangeAspect="1"/>
          </p:cNvPicPr>
          <p:nvPr/>
        </p:nvPicPr>
        <p:blipFill>
          <a:blip r:embed="rId2">
            <a:extLst/>
          </a:blip>
          <a:stretch>
            <a:fillRect/>
          </a:stretch>
        </p:blipFill>
        <p:spPr>
          <a:xfrm>
            <a:off x="21162551" y="12173670"/>
            <a:ext cx="2950399" cy="119176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ADC_Watford.jpeg" descr="ADC_Watford.jpeg"/>
          <p:cNvPicPr>
            <a:picLocks noChangeAspect="1"/>
          </p:cNvPicPr>
          <p:nvPr/>
        </p:nvPicPr>
        <p:blipFill>
          <a:blip r:embed="rId2">
            <a:extLst/>
          </a:blip>
          <a:stretch>
            <a:fillRect/>
          </a:stretch>
        </p:blipFill>
        <p:spPr>
          <a:xfrm>
            <a:off x="2736" y="0"/>
            <a:ext cx="24378528"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smartmockups_l7wfq0a2.jpg" descr="smartmockups_l7wfq0a2.jpg"/>
          <p:cNvPicPr>
            <a:picLocks noChangeAspect="1"/>
          </p:cNvPicPr>
          <p:nvPr/>
        </p:nvPicPr>
        <p:blipFill>
          <a:blip r:embed="rId2">
            <a:extLst/>
          </a:blip>
          <a:srcRect l="8200" t="3121" r="112" b="6549"/>
          <a:stretch>
            <a:fillRect/>
          </a:stretch>
        </p:blipFill>
        <p:spPr>
          <a:xfrm>
            <a:off x="4165427" y="2734699"/>
            <a:ext cx="16726228" cy="10981351"/>
          </a:xfrm>
          <a:prstGeom prst="rect">
            <a:avLst/>
          </a:prstGeom>
          <a:ln w="12700">
            <a:miter lim="400000"/>
          </a:ln>
        </p:spPr>
      </p:pic>
      <p:sp>
        <p:nvSpPr>
          <p:cNvPr id="215" name="Rectangle"/>
          <p:cNvSpPr/>
          <p:nvPr/>
        </p:nvSpPr>
        <p:spPr>
          <a:xfrm>
            <a:off x="20891500" y="0"/>
            <a:ext cx="3492500" cy="13716000"/>
          </a:xfrm>
          <a:prstGeom prst="rect">
            <a:avLst/>
          </a:prstGeom>
          <a:gradFill>
            <a:gsLst>
              <a:gs pos="0">
                <a:srgbClr val="FFFFFF"/>
              </a:gs>
              <a:gs pos="100000">
                <a:srgbClr val="325A6B"/>
              </a:gs>
            </a:gsLst>
            <a:lin ang="1745576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16" name="logo_ADC.png" descr="logo_ADC.png"/>
          <p:cNvPicPr>
            <a:picLocks noChangeAspect="1"/>
          </p:cNvPicPr>
          <p:nvPr/>
        </p:nvPicPr>
        <p:blipFill>
          <a:blip r:embed="rId3">
            <a:extLst/>
          </a:blip>
          <a:stretch>
            <a:fillRect/>
          </a:stretch>
        </p:blipFill>
        <p:spPr>
          <a:xfrm>
            <a:off x="21162551" y="12173670"/>
            <a:ext cx="2950399" cy="1191767"/>
          </a:xfrm>
          <a:prstGeom prst="rect">
            <a:avLst/>
          </a:prstGeom>
          <a:ln w="12700">
            <a:miter lim="400000"/>
          </a:ln>
        </p:spPr>
      </p:pic>
      <p:pic>
        <p:nvPicPr>
          <p:cNvPr id="217" name="303A23DA-7C3E-4B95-A870-C9041F8F486A_4_5005_c.jpeg" descr="303A23DA-7C3E-4B95-A870-C9041F8F486A_4_5005_c.jpeg"/>
          <p:cNvPicPr>
            <a:picLocks noChangeAspect="1"/>
          </p:cNvPicPr>
          <p:nvPr/>
        </p:nvPicPr>
        <p:blipFill>
          <a:blip r:embed="rId4">
            <a:extLst/>
          </a:blip>
          <a:stretch>
            <a:fillRect/>
          </a:stretch>
        </p:blipFill>
        <p:spPr>
          <a:xfrm>
            <a:off x="1505706" y="3633642"/>
            <a:ext cx="4591823" cy="4591823"/>
          </a:xfrm>
          <a:prstGeom prst="rect">
            <a:avLst/>
          </a:prstGeom>
          <a:ln w="12700">
            <a:miter lim="400000"/>
          </a:ln>
        </p:spPr>
      </p:pic>
      <p:sp>
        <p:nvSpPr>
          <p:cNvPr id="218" name="AdventistDiscoveryCentre.org"/>
          <p:cNvSpPr txBox="1"/>
          <p:nvPr/>
        </p:nvSpPr>
        <p:spPr>
          <a:xfrm rot="441">
            <a:off x="1505783" y="1211448"/>
            <a:ext cx="13252102" cy="11926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4500"/>
              </a:spcBef>
              <a:defRPr b="1" sz="7200">
                <a:solidFill>
                  <a:srgbClr val="335A6B"/>
                </a:solidFill>
              </a:defRPr>
            </a:pPr>
            <a:r>
              <a:t>Adventist</a:t>
            </a:r>
            <a:r>
              <a:rPr>
                <a:solidFill>
                  <a:srgbClr val="A4C956"/>
                </a:solidFill>
              </a:rPr>
              <a:t>Discovery</a:t>
            </a:r>
            <a:r>
              <a:t>Centre.org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