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1.png"/><Relationship Id="rId4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Relationship Id="rId3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Relationship Id="rId3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1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Relationship Id="rId3" Type="http://schemas.openxmlformats.org/officeDocument/2006/relationships/image" Target="../media/image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Relationship Id="rId3" Type="http://schemas.openxmlformats.org/officeDocument/2006/relationships/image" Target="../media/image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eg"/><Relationship Id="rId3" Type="http://schemas.openxmlformats.org/officeDocument/2006/relationships/image" Target="../media/image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9.tif"/><Relationship Id="rId4" Type="http://schemas.openxmlformats.org/officeDocument/2006/relationships/image" Target="../media/image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tif"/><Relationship Id="rId3" Type="http://schemas.openxmlformats.org/officeDocument/2006/relationships/image" Target="../media/image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Relationship Id="rId3" Type="http://schemas.openxmlformats.org/officeDocument/2006/relationships/image" Target="../media/image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tif"/><Relationship Id="rId3" Type="http://schemas.openxmlformats.org/officeDocument/2006/relationships/image" Target="../media/image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tif"/><Relationship Id="rId3" Type="http://schemas.openxmlformats.org/officeDocument/2006/relationships/image" Target="../media/image4.png"/><Relationship Id="rId4" Type="http://schemas.openxmlformats.org/officeDocument/2006/relationships/image" Target="../media/image13.tif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tif"/><Relationship Id="rId3" Type="http://schemas.openxmlformats.org/officeDocument/2006/relationships/image" Target="../media/image6.png"/><Relationship Id="rId4" Type="http://schemas.openxmlformats.org/officeDocument/2006/relationships/image" Target="../media/image15.tif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-6069" y="-803"/>
            <a:ext cx="24396138" cy="8150169"/>
          </a:xfrm>
          <a:prstGeom prst="rect">
            <a:avLst/>
          </a:prstGeom>
          <a:solidFill>
            <a:srgbClr val="335A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" name="Mission at Your Fingertips"/>
          <p:cNvSpPr txBox="1"/>
          <p:nvPr>
            <p:ph type="ctrTitle"/>
          </p:nvPr>
        </p:nvSpPr>
        <p:spPr>
          <a:xfrm>
            <a:off x="1596982" y="2757586"/>
            <a:ext cx="22511501" cy="4283010"/>
          </a:xfrm>
          <a:prstGeom prst="rect">
            <a:avLst/>
          </a:prstGeom>
        </p:spPr>
        <p:txBody>
          <a:bodyPr/>
          <a:lstStyle>
            <a:lvl1pPr>
              <a:defRPr cap="small" spc="-222" sz="11100">
                <a:solidFill>
                  <a:srgbClr val="FFFFFF"/>
                </a:solidFill>
              </a:defRPr>
            </a:lvl1pPr>
          </a:lstStyle>
          <a:p>
            <a:pPr/>
            <a:r>
              <a:t>Mission at Your Fingertips</a:t>
            </a:r>
          </a:p>
        </p:txBody>
      </p:sp>
      <p:pic>
        <p:nvPicPr>
          <p:cNvPr id="153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7110" y="9414403"/>
            <a:ext cx="9781387" cy="395103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astor Christian Salcianu Adventist Discovery Centre UK and Ireland"/>
          <p:cNvSpPr txBox="1"/>
          <p:nvPr/>
        </p:nvSpPr>
        <p:spPr>
          <a:xfrm>
            <a:off x="1596982" y="8419284"/>
            <a:ext cx="9781387" cy="4283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l">
              <a:defRPr b="1" spc="-100" sz="5000">
                <a:solidFill>
                  <a:srgbClr val="195365"/>
                </a:solidFill>
              </a:defRPr>
            </a:pPr>
            <a:r>
              <a:t>Pastor Christian Salcianu</a:t>
            </a:r>
            <a:br/>
            <a:r>
              <a:rPr spc="-91" sz="4600">
                <a:solidFill>
                  <a:srgbClr val="929292"/>
                </a:solidFill>
              </a:rPr>
              <a:t>Adventist Discovery Centre</a:t>
            </a:r>
            <a:br>
              <a:rPr spc="-91" sz="4600">
                <a:solidFill>
                  <a:srgbClr val="929292"/>
                </a:solidFill>
              </a:rPr>
            </a:br>
            <a:r>
              <a:rPr spc="-91" sz="4600">
                <a:solidFill>
                  <a:srgbClr val="929292"/>
                </a:solidFill>
              </a:rPr>
              <a:t>UK and Ireland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887577">
            <a:off x="11597196" y="5329305"/>
            <a:ext cx="11281723" cy="634751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1. ADC COURSES"/>
          <p:cNvSpPr txBox="1"/>
          <p:nvPr/>
        </p:nvSpPr>
        <p:spPr>
          <a:xfrm>
            <a:off x="2009730" y="1662551"/>
            <a:ext cx="12201907" cy="18495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b="1" cap="all" spc="-232" sz="11600">
                <a:solidFill>
                  <a:srgbClr val="325A6B"/>
                </a:solidFill>
              </a:defRPr>
            </a:pPr>
            <a:r>
              <a:t>1. ADC </a:t>
            </a:r>
            <a:r>
              <a:rPr>
                <a:solidFill>
                  <a:srgbClr val="A4C956"/>
                </a:solidFill>
              </a:rPr>
              <a:t>COURSES</a:t>
            </a:r>
          </a:p>
        </p:txBody>
      </p:sp>
      <p:sp>
        <p:nvSpPr>
          <p:cNvPr id="188" name="Spirituality…"/>
          <p:cNvSpPr txBox="1"/>
          <p:nvPr/>
        </p:nvSpPr>
        <p:spPr>
          <a:xfrm>
            <a:off x="2009730" y="4577303"/>
            <a:ext cx="17264730" cy="797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Spirituality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Jesus Christ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Faiths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Archaeology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Health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Juniors</a:t>
            </a:r>
          </a:p>
        </p:txBody>
      </p:sp>
      <p:sp>
        <p:nvSpPr>
          <p:cNvPr id="189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0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738" r="0" b="1738"/>
          <a:stretch>
            <a:fillRect/>
          </a:stretch>
        </p:blipFill>
        <p:spPr>
          <a:xfrm>
            <a:off x="-1" y="0"/>
            <a:ext cx="2132040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4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20 Courses"/>
          <p:cNvSpPr txBox="1"/>
          <p:nvPr/>
        </p:nvSpPr>
        <p:spPr>
          <a:xfrm>
            <a:off x="1548505" y="1282840"/>
            <a:ext cx="17264730" cy="108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80000"/>
              </a:lnSpc>
              <a:spcBef>
                <a:spcPts val="4500"/>
              </a:spcBef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20 Courses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188" t="0" r="0" b="0"/>
          <a:stretch>
            <a:fillRect/>
          </a:stretch>
        </p:blipFill>
        <p:spPr>
          <a:xfrm>
            <a:off x="0" y="0"/>
            <a:ext cx="2336271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9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he newest one, added"/>
          <p:cNvSpPr txBox="1"/>
          <p:nvPr/>
        </p:nvSpPr>
        <p:spPr>
          <a:xfrm>
            <a:off x="1548505" y="1282840"/>
            <a:ext cx="17264730" cy="108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80000"/>
              </a:lnSpc>
              <a:spcBef>
                <a:spcPts val="4500"/>
              </a:spcBef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The newest one, added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388" y="1320839"/>
            <a:ext cx="20751112" cy="10852832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4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46099">
            <a:off x="11473242" y="4930912"/>
            <a:ext cx="10155990" cy="5712744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2. ADC RESOURCES"/>
          <p:cNvSpPr txBox="1"/>
          <p:nvPr/>
        </p:nvSpPr>
        <p:spPr>
          <a:xfrm>
            <a:off x="2009730" y="1662551"/>
            <a:ext cx="14161263" cy="18495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b="1" cap="all" spc="-232" sz="11600">
                <a:solidFill>
                  <a:srgbClr val="325A6B"/>
                </a:solidFill>
              </a:defRPr>
            </a:pPr>
            <a:r>
              <a:t>2. ADC </a:t>
            </a:r>
            <a:r>
              <a:rPr>
                <a:solidFill>
                  <a:srgbClr val="A4C956"/>
                </a:solidFill>
              </a:rPr>
              <a:t>RESOURCES</a:t>
            </a:r>
          </a:p>
        </p:txBody>
      </p:sp>
      <p:sp>
        <p:nvSpPr>
          <p:cNvPr id="208" name="Articles…"/>
          <p:cNvSpPr txBox="1"/>
          <p:nvPr/>
        </p:nvSpPr>
        <p:spPr>
          <a:xfrm>
            <a:off x="2009730" y="4577303"/>
            <a:ext cx="10664003" cy="797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Articles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Booklets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Books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Audio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Video</a:t>
            </a:r>
          </a:p>
          <a:p>
            <a:pPr marL="838200" indent="-838200" algn="l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Hope Channel</a:t>
            </a:r>
          </a:p>
        </p:txBody>
      </p:sp>
      <p:sp>
        <p:nvSpPr>
          <p:cNvPr id="209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0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 27-04-2024 at 07.31.jpeg" descr="Image 27-04-2024 at 07.3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635424" y="4440990"/>
            <a:ext cx="9779001" cy="848548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4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 27-04-2024 at 07.30.jpeg" descr="Image 27-04-2024 at 07.3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753" y="494161"/>
            <a:ext cx="9753601" cy="937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8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 27-04-2024 at 07.31 (1).jpeg" descr="Image 27-04-2024 at 07.31 (1).jpeg"/>
          <p:cNvPicPr>
            <a:picLocks noChangeAspect="1"/>
          </p:cNvPicPr>
          <p:nvPr/>
        </p:nvPicPr>
        <p:blipFill>
          <a:blip r:embed="rId3">
            <a:extLst/>
          </a:blip>
          <a:srcRect l="836" t="0" r="836" b="0"/>
          <a:stretch>
            <a:fillRect/>
          </a:stretch>
        </p:blipFill>
        <p:spPr>
          <a:xfrm>
            <a:off x="379349" y="402390"/>
            <a:ext cx="9779001" cy="840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 27-04-2024 at 07.30.jpeg" descr="Image 27-04-2024 at 07.3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94327" y="4559821"/>
            <a:ext cx="9728201" cy="840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3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 27-04-2024 at 07.29 (1).jpeg" descr="Image 27-04-2024 at 07.29 (1)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003" y="673101"/>
            <a:ext cx="9702801" cy="949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 27-04-2024 at 07.29.jpeg" descr="Image 27-04-2024 at 07.2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54951" y="3967436"/>
            <a:ext cx="9677401" cy="939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8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 27-04-2024 at 07.28.jpeg" descr="Image 27-04-2024 at 07.28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5258"/>
          <a:stretch>
            <a:fillRect/>
          </a:stretch>
        </p:blipFill>
        <p:spPr>
          <a:xfrm>
            <a:off x="10635424" y="4440990"/>
            <a:ext cx="9779001" cy="7404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 27-04-2024 at 07.30 (1).jpeg" descr="Image 27-04-2024 at 07.30 (1)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349" y="402390"/>
            <a:ext cx="9779001" cy="840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593" t="0" r="0" b="0"/>
          <a:stretch>
            <a:fillRect/>
          </a:stretch>
        </p:blipFill>
        <p:spPr>
          <a:xfrm>
            <a:off x="0" y="0"/>
            <a:ext cx="2326388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4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lightstock_108774_medium_adc_uk_and_ireland.jpeg" descr="lightstock_108774_medium_adc_uk_and_irelan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 2.jpeg" descr="Image 2.jpeg"/>
          <p:cNvPicPr>
            <a:picLocks noChangeAspect="1"/>
          </p:cNvPicPr>
          <p:nvPr/>
        </p:nvPicPr>
        <p:blipFill>
          <a:blip r:embed="rId2">
            <a:extLst/>
          </a:blip>
          <a:srcRect l="5674" t="0" r="0" b="0"/>
          <a:stretch>
            <a:fillRect/>
          </a:stretch>
        </p:blipFill>
        <p:spPr>
          <a:xfrm>
            <a:off x="-1" y="0"/>
            <a:ext cx="2300032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8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 1.jpeg" descr="Image 1.jpeg"/>
          <p:cNvPicPr>
            <a:picLocks noChangeAspect="1"/>
          </p:cNvPicPr>
          <p:nvPr/>
        </p:nvPicPr>
        <p:blipFill>
          <a:blip r:embed="rId2">
            <a:extLst/>
          </a:blip>
          <a:srcRect l="3034" t="0" r="0" b="0"/>
          <a:stretch>
            <a:fillRect/>
          </a:stretch>
        </p:blipFill>
        <p:spPr>
          <a:xfrm>
            <a:off x="0" y="0"/>
            <a:ext cx="2163470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2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rcRect l="9202" t="0" r="0" b="0"/>
          <a:stretch>
            <a:fillRect/>
          </a:stretch>
        </p:blipFill>
        <p:spPr>
          <a:xfrm>
            <a:off x="0" y="0"/>
            <a:ext cx="2214841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6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140065">
            <a:off x="10325423" y="4203655"/>
            <a:ext cx="10853139" cy="72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0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3. FREEBIBLE"/>
          <p:cNvSpPr txBox="1"/>
          <p:nvPr/>
        </p:nvSpPr>
        <p:spPr>
          <a:xfrm>
            <a:off x="2009730" y="1662551"/>
            <a:ext cx="9582557" cy="18495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b="1" cap="all" spc="-232" sz="11600">
                <a:solidFill>
                  <a:srgbClr val="325A6B"/>
                </a:solidFill>
              </a:defRPr>
            </a:pPr>
            <a:r>
              <a:t>3. </a:t>
            </a:r>
            <a:r>
              <a:rPr>
                <a:solidFill>
                  <a:srgbClr val="A4C956"/>
                </a:solidFill>
              </a:rPr>
              <a:t>FREE</a:t>
            </a:r>
            <a:r>
              <a:t>BIBLE</a:t>
            </a:r>
          </a:p>
        </p:txBody>
      </p:sp>
      <p:pic>
        <p:nvPicPr>
          <p:cNvPr id="252" name="E2B6305E-AD39-449E-B2B8-AC66AF398426_4_5005_c.jpeg" descr="E2B6305E-AD39-449E-B2B8-AC66AF398426_4_5005_c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9730" y="8486177"/>
            <a:ext cx="4008658" cy="4038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5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3. FREEBIBLE"/>
          <p:cNvSpPr txBox="1"/>
          <p:nvPr/>
        </p:nvSpPr>
        <p:spPr>
          <a:xfrm>
            <a:off x="2009730" y="1662551"/>
            <a:ext cx="9582557" cy="18495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b="1" cap="all" spc="-232" sz="11600">
                <a:solidFill>
                  <a:srgbClr val="325A6B"/>
                </a:solidFill>
              </a:defRPr>
            </a:pPr>
            <a:r>
              <a:t>3. </a:t>
            </a:r>
            <a:r>
              <a:rPr>
                <a:solidFill>
                  <a:srgbClr val="A4C956"/>
                </a:solidFill>
              </a:rPr>
              <a:t>FREE</a:t>
            </a:r>
            <a:r>
              <a:t>BIBLE</a:t>
            </a:r>
          </a:p>
        </p:txBody>
      </p:sp>
      <p:pic>
        <p:nvPicPr>
          <p:cNvPr id="257" name="E2B6305E-AD39-449E-B2B8-AC66AF398426_4_5005_c.jpeg" descr="E2B6305E-AD39-449E-B2B8-AC66AF398426_4_5005_c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9730" y="8486177"/>
            <a:ext cx="4008658" cy="4038573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10 quizzes done      get your free Bible!…"/>
          <p:cNvSpPr txBox="1"/>
          <p:nvPr/>
        </p:nvSpPr>
        <p:spPr>
          <a:xfrm>
            <a:off x="7712018" y="8647074"/>
            <a:ext cx="10819140" cy="3526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38200" indent="-8382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1" sz="5000">
                <a:solidFill>
                  <a:srgbClr val="325A6B"/>
                </a:solidFill>
              </a:defRPr>
            </a:pPr>
            <a:r>
              <a:t>10 quizzes done</a:t>
            </a:r>
            <a:br/>
            <a:r>
              <a:t>     get your free Bible!</a:t>
            </a:r>
          </a:p>
          <a:p>
            <a:pPr marL="838200" indent="-8382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1" sz="5000">
                <a:solidFill>
                  <a:srgbClr val="325A6B"/>
                </a:solidFill>
              </a:defRPr>
            </a:pPr>
            <a:r>
              <a:t>All 28 quizzes done get a free  </a:t>
            </a:r>
            <a:br/>
            <a:r>
              <a:t>     </a:t>
            </a:r>
            <a:r>
              <a:rPr i="1"/>
              <a:t>Desire of Ages </a:t>
            </a:r>
            <a:r>
              <a:t>(illustrated)</a:t>
            </a:r>
          </a:p>
        </p:txBody>
      </p:sp>
      <p:sp>
        <p:nvSpPr>
          <p:cNvPr id="259" name="FreeBible is a website, www.freebible.uk where a user completes some online quizzes."/>
          <p:cNvSpPr txBox="1"/>
          <p:nvPr/>
        </p:nvSpPr>
        <p:spPr>
          <a:xfrm>
            <a:off x="2009730" y="4577303"/>
            <a:ext cx="18040988" cy="209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FreeBible is a website, </a:t>
            </a:r>
            <a:r>
              <a:rPr b="1">
                <a:solidFill>
                  <a:srgbClr val="325A6B"/>
                </a:solidFill>
              </a:rPr>
              <a:t>www.</a:t>
            </a:r>
            <a:r>
              <a:rPr b="1">
                <a:solidFill>
                  <a:srgbClr val="A4C956"/>
                </a:solidFill>
              </a:rPr>
              <a:t>free</a:t>
            </a:r>
            <a:r>
              <a:rPr b="1">
                <a:solidFill>
                  <a:srgbClr val="325A6B"/>
                </a:solidFill>
              </a:rPr>
              <a:t>bible.uk</a:t>
            </a:r>
            <a:r>
              <a:t> where a user completes some online quizzes.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mockuper-7.png" descr="mockuper-7.png"/>
          <p:cNvPicPr>
            <a:picLocks noChangeAspect="1"/>
          </p:cNvPicPr>
          <p:nvPr/>
        </p:nvPicPr>
        <p:blipFill>
          <a:blip r:embed="rId2">
            <a:alphaModFix amt="34058"/>
            <a:extLst/>
          </a:blip>
          <a:srcRect l="30191" t="28189" r="25246" b="21939"/>
          <a:stretch>
            <a:fillRect/>
          </a:stretch>
        </p:blipFill>
        <p:spPr>
          <a:xfrm>
            <a:off x="-65636" y="-1017"/>
            <a:ext cx="12257636" cy="13718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mockuper-7.png" descr="mockuper-7.png"/>
          <p:cNvPicPr>
            <a:picLocks noChangeAspect="1"/>
          </p:cNvPicPr>
          <p:nvPr/>
        </p:nvPicPr>
        <p:blipFill>
          <a:blip r:embed="rId2">
            <a:extLst/>
          </a:blip>
          <a:srcRect l="16210" t="15925" r="32352" b="41590"/>
          <a:stretch>
            <a:fillRect/>
          </a:stretch>
        </p:blipFill>
        <p:spPr>
          <a:xfrm rot="76229">
            <a:off x="6459418" y="1745862"/>
            <a:ext cx="14631863" cy="1208530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4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F7B9606D-AD4D-4004-8438-6C82533B1AFF.jpeg" descr="F7B9606D-AD4D-4004-8438-6C82533B1AFF.jpeg"/>
          <p:cNvPicPr>
            <a:picLocks noChangeAspect="1"/>
          </p:cNvPicPr>
          <p:nvPr/>
        </p:nvPicPr>
        <p:blipFill>
          <a:blip r:embed="rId2">
            <a:extLst/>
          </a:blip>
          <a:srcRect l="0" t="0" r="48642" b="16071"/>
          <a:stretch>
            <a:fillRect/>
          </a:stretch>
        </p:blipFill>
        <p:spPr>
          <a:xfrm>
            <a:off x="2447041" y="0"/>
            <a:ext cx="8086520" cy="11511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F7B9606D-AD4D-4004-8438-6C82533B1AFF.jpeg" descr="F7B9606D-AD4D-4004-8438-6C82533B1AFF.jpeg"/>
          <p:cNvPicPr>
            <a:picLocks noChangeAspect="1"/>
          </p:cNvPicPr>
          <p:nvPr/>
        </p:nvPicPr>
        <p:blipFill>
          <a:blip r:embed="rId2">
            <a:alphaModFix amt="4904"/>
            <a:extLst/>
          </a:blip>
          <a:srcRect l="51197" t="0" r="0" b="0"/>
          <a:stretch>
            <a:fillRect/>
          </a:stretch>
        </p:blipFill>
        <p:spPr>
          <a:xfrm>
            <a:off x="10533369" y="0"/>
            <a:ext cx="768413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9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F7B9606D-AD4D-4004-8438-6C82533B1AFF.jpeg" descr="F7B9606D-AD4D-4004-8438-6C82533B1AFF.jpeg"/>
          <p:cNvPicPr>
            <a:picLocks noChangeAspect="1"/>
          </p:cNvPicPr>
          <p:nvPr/>
        </p:nvPicPr>
        <p:blipFill>
          <a:blip r:embed="rId2">
            <a:alphaModFix amt="46239"/>
            <a:extLst/>
          </a:blip>
          <a:srcRect l="0" t="0" r="48642" b="16071"/>
          <a:stretch>
            <a:fillRect/>
          </a:stretch>
        </p:blipFill>
        <p:spPr>
          <a:xfrm>
            <a:off x="2447041" y="0"/>
            <a:ext cx="8086520" cy="11511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F7B9606D-AD4D-4004-8438-6C82533B1AFF.jpeg" descr="F7B9606D-AD4D-4004-8438-6C82533B1AFF.jpeg"/>
          <p:cNvPicPr>
            <a:picLocks noChangeAspect="1"/>
          </p:cNvPicPr>
          <p:nvPr/>
        </p:nvPicPr>
        <p:blipFill>
          <a:blip r:embed="rId2">
            <a:extLst/>
          </a:blip>
          <a:srcRect l="51197" t="0" r="0" b="0"/>
          <a:stretch>
            <a:fillRect/>
          </a:stretch>
        </p:blipFill>
        <p:spPr>
          <a:xfrm>
            <a:off x="10533369" y="0"/>
            <a:ext cx="768413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74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4. ADC COMMUNITIES"/>
          <p:cNvSpPr txBox="1"/>
          <p:nvPr/>
        </p:nvSpPr>
        <p:spPr>
          <a:xfrm>
            <a:off x="2009730" y="1662551"/>
            <a:ext cx="15597633" cy="18495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b="1" cap="all" spc="-232" sz="11600">
                <a:solidFill>
                  <a:srgbClr val="325A6B"/>
                </a:solidFill>
              </a:defRPr>
            </a:pPr>
            <a:r>
              <a:t>4. ADC </a:t>
            </a:r>
            <a:r>
              <a:rPr>
                <a:solidFill>
                  <a:srgbClr val="A4C956"/>
                </a:solidFill>
              </a:rPr>
              <a:t>COMMUNITIES</a:t>
            </a:r>
          </a:p>
        </p:txBody>
      </p:sp>
      <p:sp>
        <p:nvSpPr>
          <p:cNvPr id="277" name="Social network communities for                                             interactive studies:…"/>
          <p:cNvSpPr txBox="1"/>
          <p:nvPr/>
        </p:nvSpPr>
        <p:spPr>
          <a:xfrm>
            <a:off x="2009730" y="4577303"/>
            <a:ext cx="17264730" cy="6809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Social network communities for </a:t>
            </a:r>
            <a:br/>
            <a:r>
              <a:t>                                           interactive studies:</a:t>
            </a:r>
          </a:p>
          <a:p>
            <a:pPr marL="838200" indent="-838200" algn="l"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Churches</a:t>
            </a:r>
          </a:p>
          <a:p>
            <a:pPr marL="838200" indent="-838200" algn="l"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Small groups</a:t>
            </a:r>
          </a:p>
          <a:p>
            <a:pPr marL="838200" indent="-838200" algn="l"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Communities</a:t>
            </a:r>
          </a:p>
        </p:txBody>
      </p:sp>
      <p:sp>
        <p:nvSpPr>
          <p:cNvPr id="278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79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82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mall group in the church…"/>
          <p:cNvSpPr txBox="1"/>
          <p:nvPr/>
        </p:nvSpPr>
        <p:spPr>
          <a:xfrm>
            <a:off x="2009730" y="4577303"/>
            <a:ext cx="18015600" cy="8465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Small group in the church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Weekly prayer and Bible study meetings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Baptismal classes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Discipleship / Pathfinders / Continual education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Campaign in the community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Mission wide study meetings (Zoom)</a:t>
            </a:r>
          </a:p>
        </p:txBody>
      </p:sp>
      <p:sp>
        <p:nvSpPr>
          <p:cNvPr id="284" name="WAYS to interact"/>
          <p:cNvSpPr txBox="1"/>
          <p:nvPr/>
        </p:nvSpPr>
        <p:spPr>
          <a:xfrm>
            <a:off x="2009730" y="1662551"/>
            <a:ext cx="14148004" cy="18495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b="1" cap="all" spc="-232" sz="11600">
                <a:solidFill>
                  <a:srgbClr val="325A6B"/>
                </a:solidFill>
              </a:defRPr>
            </a:pPr>
            <a:r>
              <a:t>WAYS to </a:t>
            </a:r>
            <a:r>
              <a:rPr>
                <a:solidFill>
                  <a:srgbClr val="A4C956"/>
                </a:solidFill>
              </a:rPr>
              <a:t>interact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lightstock_63446_medium_adc_uk_and_ireland.jpeg" descr="lightstock_63446_medium_adc_uk_and_ireland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22948" y="-12970"/>
            <a:ext cx="24429841" cy="13741785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“The Son of Man came to seek and  to save the lost.”…"/>
          <p:cNvSpPr txBox="1"/>
          <p:nvPr/>
        </p:nvSpPr>
        <p:spPr>
          <a:xfrm>
            <a:off x="8266291" y="8402877"/>
            <a:ext cx="7151107" cy="43993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b="1" sz="5500">
                <a:solidFill>
                  <a:srgbClr val="195365"/>
                </a:solidFill>
              </a:defRPr>
            </a:pPr>
            <a:r>
              <a:t>“The Son of Man came to seek and </a:t>
            </a:r>
            <a:br/>
            <a:r>
              <a:t>to save the lost.”</a:t>
            </a:r>
          </a:p>
          <a:p>
            <a:pPr defTabSz="825500">
              <a:defRPr b="1" sz="5500">
                <a:solidFill>
                  <a:srgbClr val="195365"/>
                </a:solidFill>
              </a:defRPr>
            </a:pPr>
          </a:p>
          <a:p>
            <a:pPr defTabSz="825500">
              <a:defRPr b="1" sz="5500">
                <a:solidFill>
                  <a:srgbClr val="195365"/>
                </a:solidFill>
              </a:defRPr>
            </a:pPr>
            <a:r>
              <a:t>(Luke 19:10)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738" r="0" b="1738"/>
          <a:stretch>
            <a:fillRect/>
          </a:stretch>
        </p:blipFill>
        <p:spPr>
          <a:xfrm>
            <a:off x="-1" y="0"/>
            <a:ext cx="2132040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88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20 Courses"/>
          <p:cNvSpPr txBox="1"/>
          <p:nvPr/>
        </p:nvSpPr>
        <p:spPr>
          <a:xfrm>
            <a:off x="1548505" y="1282840"/>
            <a:ext cx="17264730" cy="108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80000"/>
              </a:lnSpc>
              <a:spcBef>
                <a:spcPts val="4500"/>
              </a:spcBef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20 Courses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lightstock_18131_medium_adc_uk_and_ireland.jpeg" descr="lightstock_18131_medium_adc_uk_and_irelan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Those who are partaker of the grace of Christ will be ready to make any sacrifice, that others for whom He died may  share the heavenly gift.…"/>
          <p:cNvSpPr txBox="1"/>
          <p:nvPr/>
        </p:nvSpPr>
        <p:spPr>
          <a:xfrm>
            <a:off x="552783" y="670427"/>
            <a:ext cx="13853715" cy="11229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195365"/>
                </a:solidFill>
              </a:defRPr>
            </a:pPr>
            <a:r>
              <a:t>Those who are partaker of the grace of Christ will be ready to make any sacrifice, that others for whom He died may </a:t>
            </a:r>
            <a:br/>
            <a:r>
              <a:t>share the heavenly gift.</a:t>
            </a:r>
          </a:p>
          <a:p>
            <a:pPr algn="l"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195365"/>
                </a:solidFill>
              </a:defRPr>
            </a:pPr>
            <a:r>
              <a:t>They will do all they can </a:t>
            </a:r>
            <a:br/>
            <a:r>
              <a:t>to make the world better </a:t>
            </a:r>
            <a:br/>
            <a:r>
              <a:t>for their stay in it.</a:t>
            </a:r>
          </a:p>
          <a:p>
            <a:pPr algn="l"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195365"/>
                </a:solidFill>
              </a:defRPr>
            </a:pPr>
            <a:r>
              <a:t>This spirit is the sure </a:t>
            </a:r>
            <a:br/>
            <a:r>
              <a:t>outgrowth of a soul </a:t>
            </a:r>
            <a:br/>
            <a:r>
              <a:t>truly converted.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lightstock_18131_medium_adc_uk_and_ireland.jpeg" descr="lightstock_18131_medium_adc_uk_and_irelan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No sooner does one come to Christ than there is born in his heart a desire to make known to others what a precious  friend he has found in Jesus.…"/>
          <p:cNvSpPr txBox="1"/>
          <p:nvPr/>
        </p:nvSpPr>
        <p:spPr>
          <a:xfrm>
            <a:off x="552783" y="670427"/>
            <a:ext cx="13853715" cy="1177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195365"/>
                </a:solidFill>
              </a:defRPr>
            </a:pPr>
            <a:r>
              <a:t>No sooner does one come to Christ than there is born in his heart a desire to make known to others what a precious </a:t>
            </a:r>
            <a:br/>
            <a:r>
              <a:t>friend he has found in Jesus.</a:t>
            </a:r>
          </a:p>
          <a:p>
            <a:pPr algn="l"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195365"/>
                </a:solidFill>
              </a:defRPr>
            </a:pPr>
            <a:r>
              <a:t>The saving and sanctifying </a:t>
            </a:r>
            <a:br/>
            <a:r>
              <a:t>truth cannot be shut up </a:t>
            </a:r>
            <a:br/>
            <a:r>
              <a:t>in his heart.</a:t>
            </a:r>
          </a:p>
          <a:p>
            <a:pPr algn="l"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195365"/>
                </a:solidFill>
              </a:defRPr>
            </a:pPr>
          </a:p>
          <a:p>
            <a:pPr algn="l">
              <a:lnSpc>
                <a:spcPct val="120000"/>
              </a:lnSpc>
              <a:spcBef>
                <a:spcPts val="4500"/>
              </a:spcBef>
              <a:defRPr i="1" sz="5400">
                <a:solidFill>
                  <a:srgbClr val="929292"/>
                </a:solidFill>
              </a:defRPr>
            </a:pPr>
            <a:r>
              <a:t>(Ellen G. White,</a:t>
            </a:r>
            <a:br/>
            <a:r>
              <a:t>Steps to Christ)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lightstock_255923_medium_adc_uk_and_ireland.jpg" descr="lightstock_255923_medium_adc_uk_and_ireland.jpg"/>
          <p:cNvPicPr>
            <a:picLocks noChangeAspect="1"/>
          </p:cNvPicPr>
          <p:nvPr/>
        </p:nvPicPr>
        <p:blipFill>
          <a:blip r:embed="rId2">
            <a:alphaModFix amt="35024"/>
            <a:extLst/>
          </a:blip>
          <a:srcRect l="0" t="0" r="9659" b="0"/>
          <a:stretch>
            <a:fillRect/>
          </a:stretch>
        </p:blipFill>
        <p:spPr>
          <a:xfrm>
            <a:off x="12192000" y="7296150"/>
            <a:ext cx="8697787" cy="6419699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Journey"/>
          <p:cNvSpPr txBox="1"/>
          <p:nvPr/>
        </p:nvSpPr>
        <p:spPr>
          <a:xfrm>
            <a:off x="2009730" y="1662551"/>
            <a:ext cx="7057492" cy="18495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cap="all" spc="-232" sz="11600">
                <a:solidFill>
                  <a:srgbClr val="325A6B"/>
                </a:solidFill>
              </a:defRPr>
            </a:lvl1pPr>
          </a:lstStyle>
          <a:p>
            <a:pPr/>
            <a:r>
              <a:t>Journey</a:t>
            </a:r>
          </a:p>
        </p:txBody>
      </p:sp>
      <p:sp>
        <p:nvSpPr>
          <p:cNvPr id="299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00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Advertisement…"/>
          <p:cNvSpPr txBox="1"/>
          <p:nvPr/>
        </p:nvSpPr>
        <p:spPr>
          <a:xfrm>
            <a:off x="2009730" y="4577303"/>
            <a:ext cx="19152822" cy="8477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Advertisement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Student registration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Completion of FreeBible / Course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Follow up with other courses (resources)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600">
                <a:solidFill>
                  <a:srgbClr val="000000"/>
                </a:solidFill>
              </a:defRPr>
            </a:pPr>
            <a:r>
              <a:t>Questions about church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b="1" sz="6600">
                <a:solidFill>
                  <a:srgbClr val="000000"/>
                </a:solidFill>
              </a:defRPr>
            </a:pPr>
            <a:r>
              <a:t>Visit to/from the church</a:t>
            </a:r>
          </a:p>
        </p:txBody>
      </p:sp>
      <p:sp>
        <p:nvSpPr>
          <p:cNvPr id="302" name="Arrow"/>
          <p:cNvSpPr/>
          <p:nvPr/>
        </p:nvSpPr>
        <p:spPr>
          <a:xfrm flipH="1">
            <a:off x="11895084" y="11925218"/>
            <a:ext cx="2728728" cy="1270001"/>
          </a:xfrm>
          <a:prstGeom prst="rightArrow">
            <a:avLst>
              <a:gd name="adj1" fmla="val 58936"/>
              <a:gd name="adj2" fmla="val 158338"/>
            </a:avLst>
          </a:prstGeom>
          <a:solidFill>
            <a:srgbClr val="A4C9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85" t="53914" r="0" b="9060"/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Image"/>
          <p:cNvGrpSpPr/>
          <p:nvPr/>
        </p:nvGrpSpPr>
        <p:grpSpPr>
          <a:xfrm rot="21386644">
            <a:off x="10855262" y="9644361"/>
            <a:ext cx="10992769" cy="3503496"/>
            <a:chOff x="0" y="0"/>
            <a:chExt cx="10992767" cy="3503494"/>
          </a:xfrm>
        </p:grpSpPr>
        <p:pic>
          <p:nvPicPr>
            <p:cNvPr id="30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665" r="0" b="68784"/>
            <a:stretch>
              <a:fillRect/>
            </a:stretch>
          </p:blipFill>
          <p:spPr>
            <a:xfrm>
              <a:off x="127000" y="88900"/>
              <a:ext cx="10738768" cy="31732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992768" cy="350349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3916" t="0" r="0" b="0"/>
          <a:stretch>
            <a:fillRect/>
          </a:stretch>
        </p:blipFill>
        <p:spPr>
          <a:xfrm>
            <a:off x="0" y="0"/>
            <a:ext cx="20990704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11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79414" cy="13715999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15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49" t="3315" r="849" b="10746"/>
          <a:stretch>
            <a:fillRect/>
          </a:stretch>
        </p:blipFill>
        <p:spPr>
          <a:xfrm>
            <a:off x="0" y="0"/>
            <a:ext cx="2091893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19" name="logo_ADC.png" descr="logo_AD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Image"/>
          <p:cNvGrpSpPr/>
          <p:nvPr/>
        </p:nvGrpSpPr>
        <p:grpSpPr>
          <a:xfrm>
            <a:off x="296287" y="1600200"/>
            <a:ext cx="10591801" cy="10668000"/>
            <a:chOff x="0" y="0"/>
            <a:chExt cx="10591800" cy="10668000"/>
          </a:xfrm>
        </p:grpSpPr>
        <p:pic>
          <p:nvPicPr>
            <p:cNvPr id="32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337800" cy="10337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1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591800" cy="10668000"/>
            </a:xfrm>
            <a:prstGeom prst="rect">
              <a:avLst/>
            </a:prstGeom>
            <a:effectLst/>
          </p:spPr>
        </p:pic>
      </p:grpSp>
      <p:grpSp>
        <p:nvGrpSpPr>
          <p:cNvPr id="326" name="Image"/>
          <p:cNvGrpSpPr/>
          <p:nvPr/>
        </p:nvGrpSpPr>
        <p:grpSpPr>
          <a:xfrm>
            <a:off x="11084262" y="1600200"/>
            <a:ext cx="9611063" cy="10668000"/>
            <a:chOff x="0" y="0"/>
            <a:chExt cx="9611062" cy="10668000"/>
          </a:xfrm>
        </p:grpSpPr>
        <p:pic>
          <p:nvPicPr>
            <p:cNvPr id="32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486" t="0" r="0" b="0"/>
            <a:stretch>
              <a:fillRect/>
            </a:stretch>
          </p:blipFill>
          <p:spPr>
            <a:xfrm>
              <a:off x="127000" y="88900"/>
              <a:ext cx="9357063" cy="10337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4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611063" cy="10668000"/>
            </a:xfrm>
            <a:prstGeom prst="rect">
              <a:avLst/>
            </a:prstGeom>
            <a:effectLst/>
          </p:spPr>
        </p:pic>
      </p:grpSp>
      <p:sp>
        <p:nvSpPr>
          <p:cNvPr id="327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8" name="logo_ADC.png" descr="logo_ADC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Image"/>
          <p:cNvGrpSpPr/>
          <p:nvPr/>
        </p:nvGrpSpPr>
        <p:grpSpPr>
          <a:xfrm>
            <a:off x="1915231" y="865386"/>
            <a:ext cx="8685326" cy="12137745"/>
            <a:chOff x="0" y="0"/>
            <a:chExt cx="8685324" cy="12137744"/>
          </a:xfrm>
        </p:grpSpPr>
        <p:pic>
          <p:nvPicPr>
            <p:cNvPr id="33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7000" y="88900"/>
              <a:ext cx="8431325" cy="118075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0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685325" cy="12137745"/>
            </a:xfrm>
            <a:prstGeom prst="rect">
              <a:avLst/>
            </a:prstGeom>
            <a:effectLst/>
          </p:spPr>
        </p:pic>
      </p:grpSp>
      <p:grpSp>
        <p:nvGrpSpPr>
          <p:cNvPr id="335" name="Image"/>
          <p:cNvGrpSpPr/>
          <p:nvPr/>
        </p:nvGrpSpPr>
        <p:grpSpPr>
          <a:xfrm>
            <a:off x="10851901" y="865385"/>
            <a:ext cx="8685213" cy="12129496"/>
            <a:chOff x="0" y="0"/>
            <a:chExt cx="8685212" cy="12129494"/>
          </a:xfrm>
        </p:grpSpPr>
        <p:pic>
          <p:nvPicPr>
            <p:cNvPr id="33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8431213" cy="117992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3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685213" cy="12129495"/>
            </a:xfrm>
            <a:prstGeom prst="rect">
              <a:avLst/>
            </a:prstGeom>
            <a:effectLst/>
          </p:spPr>
        </p:pic>
      </p:grpSp>
      <p:sp>
        <p:nvSpPr>
          <p:cNvPr id="336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7" name="logo_ADC.png" descr="logo_ADC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"/>
          <p:cNvSpPr/>
          <p:nvPr/>
        </p:nvSpPr>
        <p:spPr>
          <a:xfrm>
            <a:off x="-6069" y="-803"/>
            <a:ext cx="24396138" cy="7041399"/>
          </a:xfrm>
          <a:prstGeom prst="rect">
            <a:avLst/>
          </a:prstGeom>
          <a:solidFill>
            <a:srgbClr val="335A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2" name="SEEK"/>
          <p:cNvSpPr txBox="1"/>
          <p:nvPr>
            <p:ph type="ctrTitle"/>
          </p:nvPr>
        </p:nvSpPr>
        <p:spPr>
          <a:xfrm>
            <a:off x="1596982" y="1586651"/>
            <a:ext cx="22511501" cy="4283011"/>
          </a:xfrm>
          <a:prstGeom prst="rect">
            <a:avLst/>
          </a:prstGeom>
        </p:spPr>
        <p:txBody>
          <a:bodyPr/>
          <a:lstStyle>
            <a:lvl1pPr defTabSz="2243271">
              <a:defRPr spc="-552" sz="27600">
                <a:solidFill>
                  <a:srgbClr val="FFFFFF"/>
                </a:solidFill>
              </a:defRPr>
            </a:lvl1pPr>
          </a:lstStyle>
          <a:p>
            <a:pPr/>
            <a:r>
              <a:t>SEEK</a:t>
            </a:r>
          </a:p>
        </p:txBody>
      </p:sp>
      <p:sp>
        <p:nvSpPr>
          <p:cNvPr id="163" name="SAVE"/>
          <p:cNvSpPr txBox="1"/>
          <p:nvPr/>
        </p:nvSpPr>
        <p:spPr>
          <a:xfrm>
            <a:off x="1596982" y="8149365"/>
            <a:ext cx="21190036" cy="4283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 defTabSz="2243271">
              <a:lnSpc>
                <a:spcPct val="80000"/>
              </a:lnSpc>
              <a:defRPr b="1" spc="-552" sz="27600">
                <a:solidFill>
                  <a:srgbClr val="195365"/>
                </a:solidFill>
              </a:defRPr>
            </a:lvl1pPr>
          </a:lstStyle>
          <a:p>
            <a:pPr/>
            <a:r>
              <a:t>SAVE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7941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7941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823" t="39617" r="23334" b="23051"/>
          <a:stretch>
            <a:fillRect/>
          </a:stretch>
        </p:blipFill>
        <p:spPr>
          <a:xfrm>
            <a:off x="8914079" y="5258512"/>
            <a:ext cx="14472222" cy="762909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"/>
          <p:cNvSpPr/>
          <p:nvPr/>
        </p:nvSpPr>
        <p:spPr>
          <a:xfrm>
            <a:off x="-6069" y="-803"/>
            <a:ext cx="24396138" cy="8607147"/>
          </a:xfrm>
          <a:prstGeom prst="rect">
            <a:avLst/>
          </a:prstGeom>
          <a:solidFill>
            <a:srgbClr val="335A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5" name="If you cannot preach like angels"/>
          <p:cNvSpPr txBox="1"/>
          <p:nvPr>
            <p:ph type="ctrTitle"/>
          </p:nvPr>
        </p:nvSpPr>
        <p:spPr>
          <a:xfrm>
            <a:off x="1596982" y="4302770"/>
            <a:ext cx="22511501" cy="3425420"/>
          </a:xfrm>
          <a:prstGeom prst="rect">
            <a:avLst/>
          </a:prstGeom>
        </p:spPr>
        <p:txBody>
          <a:bodyPr/>
          <a:lstStyle>
            <a:lvl1pPr>
              <a:defRPr cap="small" spc="-222" sz="11100">
                <a:solidFill>
                  <a:srgbClr val="FFFFFF"/>
                </a:solidFill>
              </a:defRPr>
            </a:lvl1pPr>
          </a:lstStyle>
          <a:p>
            <a:pPr/>
            <a:r>
              <a:t>If you cannot preach like angels</a:t>
            </a:r>
          </a:p>
        </p:txBody>
      </p:sp>
      <p:sp>
        <p:nvSpPr>
          <p:cNvPr id="346" name="“Go, stand in the temple courts, and tell  the people all about this new life.”…"/>
          <p:cNvSpPr txBox="1"/>
          <p:nvPr/>
        </p:nvSpPr>
        <p:spPr>
          <a:xfrm>
            <a:off x="2846703" y="7964611"/>
            <a:ext cx="18690594" cy="5038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>
              <a:lnSpc>
                <a:spcPct val="120000"/>
              </a:lnSpc>
              <a:defRPr b="1" spc="-136" sz="6800">
                <a:solidFill>
                  <a:srgbClr val="195365"/>
                </a:solidFill>
              </a:defRPr>
            </a:pPr>
            <a:r>
              <a:t>“Go, stand in the temple courts, and tell </a:t>
            </a:r>
            <a:br/>
            <a:r>
              <a:t>the people all about this new life.” </a:t>
            </a:r>
          </a:p>
          <a:p>
            <a:pPr>
              <a:lnSpc>
                <a:spcPct val="120000"/>
              </a:lnSpc>
              <a:defRPr b="1" spc="-136" sz="6800">
                <a:solidFill>
                  <a:srgbClr val="195365"/>
                </a:solidFill>
              </a:defRPr>
            </a:pPr>
            <a:r>
              <a:rPr>
                <a:solidFill>
                  <a:srgbClr val="D5D5D5"/>
                </a:solidFill>
              </a:rPr>
              <a:t>(Acts 5:20)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2">
            <a:alphaModFix amt="16165"/>
            <a:extLst/>
          </a:blip>
          <a:stretch>
            <a:fillRect/>
          </a:stretch>
        </p:blipFill>
        <p:spPr>
          <a:xfrm>
            <a:off x="13633743" y="-3429023"/>
            <a:ext cx="13386762" cy="13386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RH_logo_nt.jpeg" descr="RH_logo_nt.jpeg"/>
          <p:cNvPicPr>
            <a:picLocks noChangeAspect="1"/>
          </p:cNvPicPr>
          <p:nvPr/>
        </p:nvPicPr>
        <p:blipFill>
          <a:blip r:embed="rId2">
            <a:extLst/>
          </a:blip>
          <a:srcRect l="0" t="6417" r="0" b="3489"/>
          <a:stretch>
            <a:fillRect/>
          </a:stretch>
        </p:blipFill>
        <p:spPr>
          <a:xfrm>
            <a:off x="2012" y="1119"/>
            <a:ext cx="24379995" cy="13713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/>
          <p:nvPr/>
        </p:nvSpPr>
        <p:spPr>
          <a:xfrm>
            <a:off x="-6069" y="-803"/>
            <a:ext cx="24396138" cy="7041399"/>
          </a:xfrm>
          <a:prstGeom prst="rect">
            <a:avLst/>
          </a:prstGeom>
          <a:solidFill>
            <a:srgbClr val="335A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8" name="SEEK"/>
          <p:cNvSpPr txBox="1"/>
          <p:nvPr>
            <p:ph type="ctrTitle"/>
          </p:nvPr>
        </p:nvSpPr>
        <p:spPr>
          <a:xfrm>
            <a:off x="1596982" y="1586651"/>
            <a:ext cx="22511501" cy="4283011"/>
          </a:xfrm>
          <a:prstGeom prst="rect">
            <a:avLst/>
          </a:prstGeom>
        </p:spPr>
        <p:txBody>
          <a:bodyPr/>
          <a:lstStyle>
            <a:lvl1pPr defTabSz="2243271">
              <a:defRPr spc="-552" sz="27600">
                <a:solidFill>
                  <a:srgbClr val="FFFFFF"/>
                </a:solidFill>
              </a:defRPr>
            </a:lvl1pPr>
          </a:lstStyle>
          <a:p>
            <a:pPr/>
            <a:r>
              <a:t>SEEK</a:t>
            </a:r>
          </a:p>
        </p:txBody>
      </p:sp>
      <p:sp>
        <p:nvSpPr>
          <p:cNvPr id="169" name="SAVE"/>
          <p:cNvSpPr txBox="1"/>
          <p:nvPr/>
        </p:nvSpPr>
        <p:spPr>
          <a:xfrm>
            <a:off x="1596982" y="8149365"/>
            <a:ext cx="21190036" cy="4283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 defTabSz="2243271">
              <a:lnSpc>
                <a:spcPct val="80000"/>
              </a:lnSpc>
              <a:defRPr b="1" spc="-552" sz="27600">
                <a:solidFill>
                  <a:srgbClr val="195365"/>
                </a:solidFill>
              </a:defRPr>
            </a:lvl1pPr>
          </a:lstStyle>
          <a:p>
            <a:pPr/>
            <a:r>
              <a:t>SAVE</a:t>
            </a:r>
          </a:p>
        </p:txBody>
      </p:sp>
      <p:pic>
        <p:nvPicPr>
          <p:cNvPr id="170" name="RH_logo_nt.jpeg" descr="RH_logo_nt.jpeg"/>
          <p:cNvPicPr>
            <a:picLocks noChangeAspect="1"/>
          </p:cNvPicPr>
          <p:nvPr/>
        </p:nvPicPr>
        <p:blipFill>
          <a:blip r:embed="rId2">
            <a:extLst/>
          </a:blip>
          <a:srcRect l="0" t="6417" r="0" b="3489"/>
          <a:stretch>
            <a:fillRect/>
          </a:stretch>
        </p:blipFill>
        <p:spPr>
          <a:xfrm>
            <a:off x="13953373" y="1586651"/>
            <a:ext cx="8833546" cy="4968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lightstock_934697_small_adc_uk_and_ireland.jpg" descr="lightstock_934697_small_adc_uk_and_ireland.jpg"/>
          <p:cNvPicPr>
            <a:picLocks noChangeAspect="1"/>
          </p:cNvPicPr>
          <p:nvPr/>
        </p:nvPicPr>
        <p:blipFill>
          <a:blip r:embed="rId3">
            <a:extLst/>
          </a:blip>
          <a:srcRect l="0" t="29196" r="16846" b="0"/>
          <a:stretch>
            <a:fillRect/>
          </a:stretch>
        </p:blipFill>
        <p:spPr>
          <a:xfrm flipH="1">
            <a:off x="2430599" y="8666314"/>
            <a:ext cx="10126140" cy="4835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6069" y="-803"/>
            <a:ext cx="24396138" cy="8150169"/>
          </a:xfrm>
          <a:prstGeom prst="rect">
            <a:avLst/>
          </a:prstGeom>
          <a:solidFill>
            <a:srgbClr val="335A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Adventist Discovery Centre"/>
          <p:cNvSpPr txBox="1"/>
          <p:nvPr>
            <p:ph type="ctrTitle"/>
          </p:nvPr>
        </p:nvSpPr>
        <p:spPr>
          <a:xfrm>
            <a:off x="1596982" y="2757586"/>
            <a:ext cx="21971004" cy="42830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Adventist Discovery Centre</a:t>
            </a:r>
          </a:p>
        </p:txBody>
      </p:sp>
      <p:pic>
        <p:nvPicPr>
          <p:cNvPr id="175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7110" y="9414403"/>
            <a:ext cx="9781387" cy="3951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HE 4 ADC VECTORS"/>
          <p:cNvSpPr txBox="1"/>
          <p:nvPr/>
        </p:nvSpPr>
        <p:spPr>
          <a:xfrm>
            <a:off x="2009730" y="1662551"/>
            <a:ext cx="14840408" cy="18495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cap="all" spc="-232" sz="11600">
                <a:solidFill>
                  <a:srgbClr val="325A6B"/>
                </a:solidFill>
              </a:defRPr>
            </a:lvl1pPr>
          </a:lstStyle>
          <a:p>
            <a:pPr/>
            <a:r>
              <a:t>THE 4 ADC VECTORS</a:t>
            </a:r>
          </a:p>
        </p:txBody>
      </p:sp>
      <p:sp>
        <p:nvSpPr>
          <p:cNvPr id="178" name="online and mailed courses…"/>
          <p:cNvSpPr txBox="1"/>
          <p:nvPr/>
        </p:nvSpPr>
        <p:spPr>
          <a:xfrm>
            <a:off x="2009730" y="4577303"/>
            <a:ext cx="17264730" cy="786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38200" indent="-838200" algn="l"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online and mailed </a:t>
            </a:r>
            <a:r>
              <a:rPr b="1">
                <a:solidFill>
                  <a:srgbClr val="195365"/>
                </a:solidFill>
              </a:rPr>
              <a:t>courses</a:t>
            </a:r>
          </a:p>
          <a:p>
            <a:pPr marL="838200" indent="-838200" algn="l"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articles, books along with other valued </a:t>
            </a:r>
            <a:br/>
            <a:r>
              <a:t>     digital media </a:t>
            </a:r>
            <a:r>
              <a:rPr b="1">
                <a:solidFill>
                  <a:srgbClr val="195365"/>
                </a:solidFill>
              </a:rPr>
              <a:t>resources</a:t>
            </a:r>
          </a:p>
          <a:p>
            <a:pPr marL="838200" indent="-838200" algn="l"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solidFill>
                  <a:srgbClr val="195365"/>
                </a:solidFill>
              </a:rPr>
              <a:t>FreeBible</a:t>
            </a:r>
            <a:r>
              <a:t> programme</a:t>
            </a:r>
          </a:p>
          <a:p>
            <a:pPr marL="838200" indent="-838200" algn="l">
              <a:spcBef>
                <a:spcPts val="4500"/>
              </a:spcBef>
              <a:buSzPct val="123000"/>
              <a:buChar char="•"/>
              <a:defRPr sz="6600">
                <a:solidFill>
                  <a:srgbClr val="000000"/>
                </a:solidFill>
              </a:defRPr>
            </a:pPr>
            <a:r>
              <a:t>social network </a:t>
            </a:r>
            <a:r>
              <a:rPr b="1">
                <a:solidFill>
                  <a:srgbClr val="195365"/>
                </a:solidFill>
              </a:rPr>
              <a:t>communities</a:t>
            </a:r>
            <a:r>
              <a:t> for </a:t>
            </a:r>
            <a:br/>
            <a:r>
              <a:t>     interactive studies</a:t>
            </a:r>
          </a:p>
        </p:txBody>
      </p:sp>
      <p:sp>
        <p:nvSpPr>
          <p:cNvPr id="179" name="Rectangle"/>
          <p:cNvSpPr/>
          <p:nvPr/>
        </p:nvSpPr>
        <p:spPr>
          <a:xfrm>
            <a:off x="20891500" y="0"/>
            <a:ext cx="3492500" cy="13716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25A6B"/>
              </a:gs>
            </a:gsLst>
            <a:lin ang="174557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0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2551" y="12173670"/>
            <a:ext cx="2950399" cy="1191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martmockups_l7wfq0a2.jpg" descr="smartmockups_l7wfq0a2.jpg"/>
          <p:cNvPicPr>
            <a:picLocks noChangeAspect="1"/>
          </p:cNvPicPr>
          <p:nvPr/>
        </p:nvPicPr>
        <p:blipFill>
          <a:blip r:embed="rId2">
            <a:extLst/>
          </a:blip>
          <a:srcRect l="8200" t="3121" r="112" b="6549"/>
          <a:stretch>
            <a:fillRect/>
          </a:stretch>
        </p:blipFill>
        <p:spPr>
          <a:xfrm>
            <a:off x="7657703" y="2734698"/>
            <a:ext cx="16726228" cy="10981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303A23DA-7C3E-4B95-A870-C9041F8F486A_4_5005_c.jpeg" descr="303A23DA-7C3E-4B95-A870-C9041F8F486A_4_5005_c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0012" y="5083206"/>
            <a:ext cx="4591823" cy="4591823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dventistDiscoveryCentre.org"/>
          <p:cNvSpPr txBox="1"/>
          <p:nvPr/>
        </p:nvSpPr>
        <p:spPr>
          <a:xfrm rot="441">
            <a:off x="1505783" y="1211448"/>
            <a:ext cx="13252102" cy="11926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4500"/>
              </a:spcBef>
              <a:defRPr b="1" sz="7200">
                <a:solidFill>
                  <a:srgbClr val="335A6B"/>
                </a:solidFill>
              </a:defRPr>
            </a:pPr>
            <a:r>
              <a:t>Adventist</a:t>
            </a:r>
            <a:r>
              <a:rPr>
                <a:solidFill>
                  <a:srgbClr val="A4C956"/>
                </a:solidFill>
              </a:rPr>
              <a:t>Discovery</a:t>
            </a:r>
            <a:r>
              <a:t>Centre.org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